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ppt/theme/themeOverride14.xml" ContentType="application/vnd.openxmlformats-officedocument.themeOverride+xml"/>
  <Override PartName="/ppt/theme/themeOverride15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5" r:id="rId5"/>
  </p:sldMasterIdLst>
  <p:notesMasterIdLst>
    <p:notesMasterId r:id="rId44"/>
  </p:notesMasterIdLst>
  <p:handoutMasterIdLst>
    <p:handoutMasterId r:id="rId45"/>
  </p:handout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95" r:id="rId32"/>
    <p:sldId id="283" r:id="rId33"/>
    <p:sldId id="284" r:id="rId34"/>
    <p:sldId id="285" r:id="rId35"/>
    <p:sldId id="293" r:id="rId36"/>
    <p:sldId id="287" r:id="rId37"/>
    <p:sldId id="288" r:id="rId38"/>
    <p:sldId id="289" r:id="rId39"/>
    <p:sldId id="294" r:id="rId40"/>
    <p:sldId id="290" r:id="rId41"/>
    <p:sldId id="291" r:id="rId42"/>
    <p:sldId id="292" r:id="rId43"/>
  </p:sldIdLst>
  <p:sldSz cx="12192000" cy="6858000"/>
  <p:notesSz cx="6858000" cy="9144000"/>
  <p:defaultTextStyle>
    <a:defPPr>
      <a:defRPr lang="en-US"/>
    </a:defPPr>
    <a:lvl1pPr marL="0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2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63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45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27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09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90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272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454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frameSlides="1"/>
  <p:clrMru>
    <a:srgbClr val="808000"/>
    <a:srgbClr val="408000"/>
    <a:srgbClr val="108001"/>
    <a:srgbClr val="CBCFD1"/>
    <a:srgbClr val="F0F0F0"/>
    <a:srgbClr val="015068"/>
    <a:srgbClr val="0885AC"/>
    <a:srgbClr val="076F91"/>
    <a:srgbClr val="076E8F"/>
    <a:srgbClr val="0669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1E4AEA4-8DFA-4A89-87EB-49C32662AFE0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67" autoAdjust="0"/>
    <p:restoredTop sz="96142" autoAdjust="0"/>
  </p:normalViewPr>
  <p:slideViewPr>
    <p:cSldViewPr snapToGrid="0">
      <p:cViewPr varScale="1">
        <p:scale>
          <a:sx n="106" d="100"/>
          <a:sy n="106" d="100"/>
        </p:scale>
        <p:origin x="-96" y="-232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9078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95" d="100"/>
          <a:sy n="95" d="100"/>
        </p:scale>
        <p:origin x="2814" y="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printerSettings" Target="printerSettings/printerSettings1.bin"/><Relationship Id="rId47" Type="http://schemas.openxmlformats.org/officeDocument/2006/relationships/presProps" Target="presProps.xml"/><Relationship Id="rId48" Type="http://schemas.openxmlformats.org/officeDocument/2006/relationships/viewProps" Target="viewProps.xml"/><Relationship Id="rId49" Type="http://schemas.openxmlformats.org/officeDocument/2006/relationships/theme" Target="theme/theme1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50" Type="http://schemas.openxmlformats.org/officeDocument/2006/relationships/tableStyles" Target="tableStyles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customXml" Target="../customXml/item4.xml"/><Relationship Id="rId5" Type="http://schemas.openxmlformats.org/officeDocument/2006/relationships/slideMaster" Target="slideMasters/slideMaster1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9" Type="http://schemas.openxmlformats.org/officeDocument/2006/relationships/slide" Target="slides/slide4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notesMaster" Target="notesMasters/notesMaster1.xml"/><Relationship Id="rId45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E60895-255A-1C4C-8A7B-48A6FCC47E92}" type="datetime1">
              <a:rPr lang="en-CA" smtClean="0">
                <a:latin typeface="Arial" panose="020B0604020202020204" pitchFamily="34" charset="0"/>
                <a:cs typeface="Arial" panose="020B0604020202020204" pitchFamily="34" charset="0"/>
              </a:rPr>
              <a:t>5/5/15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62484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sz="900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248399" y="8685213"/>
            <a:ext cx="60801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80CB99-47E3-46F4-AAEB-3919FBEFC014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9016387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FFFB994-B51A-7449-B85A-B64DF9DCCDDC}" type="datetime1">
              <a:rPr lang="en-CA" smtClean="0"/>
              <a:pPr/>
              <a:t>5/5/15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172199" y="8685213"/>
            <a:ext cx="68421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B263312-38AA-4E1E-B2B5-0F8F122B24F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62484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4071592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14363" rtl="0" eaLnBrk="1" latinLnBrk="0" hangingPunct="1">
      <a:lnSpc>
        <a:spcPct val="90000"/>
      </a:lnSpc>
      <a:spcAft>
        <a:spcPts val="333"/>
      </a:spcAft>
      <a:defRPr sz="9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212981" indent="-105829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328070" indent="-115090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482846" indent="-146838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615132" indent="-115090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5909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90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72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54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77359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emf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emf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emf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emf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emf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2.xml"/><Relationship Id="rId2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emf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3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4.emf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4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5.em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etchef.com" TargetMode="External"/><Relationship Id="rId4" Type="http://schemas.openxmlformats.org/officeDocument/2006/relationships/hyperlink" Target="http://creativecommons.org/licenses/by-sa/4.0/" TargetMode="External"/><Relationship Id="rId5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5.xml"/><Relationship Id="rId2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6.xml"/><Relationship Id="rId2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7.xml"/><Relationship Id="rId2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8.xml"/><Relationship Id="rId2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9.xml"/><Relationship Id="rId2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0.xml"/><Relationship Id="rId2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1.xml"/><Relationship Id="rId2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2.xml"/><Relationship Id="rId2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3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6.emf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4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6.em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5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6.emf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emf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5.emf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emf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em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44022"/>
            <a:ext cx="8229600" cy="1003163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0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Presentation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3011686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0"/>
          </p:nvPr>
        </p:nvSpPr>
        <p:spPr bwMode="white">
          <a:xfrm>
            <a:off x="2260314" y="3507225"/>
            <a:ext cx="8229600" cy="553998"/>
          </a:xfrm>
        </p:spPr>
        <p:txBody>
          <a:bodyPr wrap="square" lIns="91440" tIns="91440" rIns="91440" bIns="91440">
            <a:normAutofit/>
          </a:bodyPr>
          <a:lstStyle>
            <a:lvl1pPr marL="0" indent="0">
              <a:buNone/>
              <a:defRPr sz="2400" b="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231775" indent="0">
              <a:buNone/>
              <a:defRPr sz="1600" b="1"/>
            </a:lvl2pPr>
            <a:lvl3pPr marL="457200" indent="0">
              <a:buNone/>
              <a:defRPr sz="1600" b="1"/>
            </a:lvl3pPr>
            <a:lvl4pPr marL="630238" indent="0">
              <a:buNone/>
              <a:defRPr sz="1600" b="1"/>
            </a:lvl4pPr>
            <a:lvl5pPr marL="801687" indent="0"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79379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3" name="TextBox 12"/>
          <p:cNvSpPr txBox="1"/>
          <p:nvPr userDrawn="1"/>
        </p:nvSpPr>
        <p:spPr bwMode="white">
          <a:xfrm>
            <a:off x="102720" y="366109"/>
            <a:ext cx="8665715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CONCEPT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Concept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9546446" y="1055549"/>
            <a:ext cx="1930821" cy="1783840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6" name="Isosceles Triangle 15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193758" y="716808"/>
            <a:ext cx="2608891" cy="2101608"/>
          </a:xfrm>
          <a:prstGeom prst="rect">
            <a:avLst/>
          </a:prstGeom>
        </p:spPr>
      </p:pic>
      <p:sp>
        <p:nvSpPr>
          <p:cNvPr id="14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360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  - Objec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5350707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LAB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Lab Title</a:t>
            </a:r>
            <a:endParaRPr lang="en-US" dirty="0"/>
          </a:p>
        </p:txBody>
      </p:sp>
      <p:sp>
        <p:nvSpPr>
          <p:cNvPr id="19" name="TextBox 18"/>
          <p:cNvSpPr txBox="1"/>
          <p:nvPr userDrawn="1"/>
        </p:nvSpPr>
        <p:spPr bwMode="white">
          <a:xfrm>
            <a:off x="2194443" y="3987562"/>
            <a:ext cx="8264180" cy="1223351"/>
          </a:xfrm>
          <a:prstGeom prst="rect">
            <a:avLst/>
          </a:prstGeom>
        </p:spPr>
        <p:txBody>
          <a:bodyPr vert="horz" wrap="squar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25" name="TextBox 24"/>
          <p:cNvSpPr txBox="1"/>
          <p:nvPr userDrawn="1"/>
        </p:nvSpPr>
        <p:spPr bwMode="white">
          <a:xfrm>
            <a:off x="1671512" y="3847483"/>
            <a:ext cx="8833801" cy="588329"/>
          </a:xfrm>
          <a:prstGeom prst="rect">
            <a:avLst/>
          </a:prstGeom>
        </p:spPr>
        <p:txBody>
          <a:bodyPr vert="horz" wrap="square" lIns="91440" tIns="91440" rIns="91440" bIns="91440" rtlCol="0">
            <a:normAutofit/>
          </a:bodyPr>
          <a:lstStyle/>
          <a:p>
            <a:r>
              <a:rPr lang="en-US" sz="2400" b="1" dirty="0" smtClean="0"/>
              <a:t>OBJECTIVE:</a:t>
            </a:r>
            <a:endParaRPr lang="en-US" sz="2400" b="1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2259204" y="4492072"/>
            <a:ext cx="8488899" cy="1391217"/>
          </a:xfrm>
        </p:spPr>
        <p:txBody>
          <a:bodyPr>
            <a:normAutofit/>
          </a:bodyPr>
          <a:lstStyle>
            <a:lvl1pPr marL="0" indent="0">
              <a:buFont typeface="+mj-lt"/>
              <a:buNone/>
              <a:defRPr sz="1800" baseline="0"/>
            </a:lvl1pPr>
          </a:lstStyle>
          <a:p>
            <a:pPr lvl="0"/>
            <a:r>
              <a:rPr lang="en-US" dirty="0" smtClean="0"/>
              <a:t>A concrete list of steps to accomplish.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One</a:t>
            </a:r>
          </a:p>
          <a:p>
            <a:pPr lvl="0"/>
            <a:r>
              <a:rPr lang="en-US" dirty="0" smtClean="0"/>
              <a:t>Two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1" hasCustomPrompt="1"/>
          </p:nvPr>
        </p:nvSpPr>
        <p:spPr>
          <a:xfrm>
            <a:off x="2263171" y="2597173"/>
            <a:ext cx="8489280" cy="1146175"/>
          </a:xfrm>
        </p:spPr>
        <p:txBody>
          <a:bodyPr anchor="ctr">
            <a:normAutofit/>
          </a:bodyPr>
          <a:lstStyle>
            <a:lvl1pPr marL="91440" indent="0">
              <a:spcBef>
                <a:spcPts val="600"/>
              </a:spcBef>
              <a:buNone/>
              <a:defRPr sz="2800" i="1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Should I use a leading question that gives an overview of the lab?</a:t>
            </a:r>
            <a:endParaRPr lang="en-US" dirty="0"/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78707" y="413590"/>
            <a:ext cx="2338779" cy="2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754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5350707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LAB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Lab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78707" y="413590"/>
            <a:ext cx="2338779" cy="2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558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rci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9618413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EXERCISE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Exercise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321892" y="362154"/>
            <a:ext cx="2371719" cy="2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5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sion Contr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9618413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COMMIT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Commit Your Work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  <a:latin typeface="Inconsolata"/>
                <a:cs typeface="Inconsolata"/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 smtClean="0"/>
              <a:t>git</a:t>
            </a:r>
            <a:r>
              <a:rPr lang="en-US" dirty="0" smtClean="0"/>
              <a:t> add .</a:t>
            </a:r>
          </a:p>
          <a:p>
            <a:r>
              <a:rPr lang="en-US" dirty="0" err="1" smtClean="0"/>
              <a:t>git</a:t>
            </a:r>
            <a:r>
              <a:rPr lang="en-US" dirty="0" smtClean="0"/>
              <a:t> commit -m "message"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77974" y="224190"/>
            <a:ext cx="1956668" cy="2608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716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 and Success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 userDrawn="1"/>
        </p:nvSpPr>
        <p:spPr bwMode="auto">
          <a:xfrm>
            <a:off x="0" y="0"/>
            <a:ext cx="6067034" cy="685800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459364" y="1019150"/>
            <a:ext cx="5483226" cy="5295000"/>
          </a:xfrm>
        </p:spPr>
        <p:txBody>
          <a:bodyPr lIns="91440" tIns="91440">
            <a:norm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175375" y="1011207"/>
            <a:ext cx="5483226" cy="5302035"/>
          </a:xfrm>
        </p:spPr>
        <p:txBody>
          <a:bodyPr lIns="91440" tIns="91440">
            <a:norm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4201180" y="415317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4" name="TextBox 3"/>
          <p:cNvSpPr txBox="1"/>
          <p:nvPr userDrawn="1"/>
        </p:nvSpPr>
        <p:spPr bwMode="white">
          <a:xfrm>
            <a:off x="6458262" y="397260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12" name="Title 1"/>
          <p:cNvSpPr txBox="1">
            <a:spLocks/>
          </p:cNvSpPr>
          <p:nvPr userDrawn="1"/>
        </p:nvSpPr>
        <p:spPr bwMode="white">
          <a:xfrm>
            <a:off x="6177067" y="234494"/>
            <a:ext cx="5489456" cy="620683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>
            <a:lvl1pPr algn="ctr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1" kern="1200" cap="none" spc="0" baseline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dirty="0" smtClean="0"/>
              <a:t>Success</a:t>
            </a:r>
            <a:endParaRPr lang="en-US" dirty="0"/>
          </a:p>
        </p:txBody>
      </p:sp>
      <p:sp>
        <p:nvSpPr>
          <p:cNvPr id="13" name="Title 1"/>
          <p:cNvSpPr txBox="1">
            <a:spLocks/>
          </p:cNvSpPr>
          <p:nvPr userDrawn="1"/>
        </p:nvSpPr>
        <p:spPr bwMode="white">
          <a:xfrm>
            <a:off x="467075" y="234494"/>
            <a:ext cx="5489456" cy="620683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>
            <a:lvl1pPr algn="ctr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1" kern="1200" cap="none" spc="0" baseline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dirty="0" smtClean="0"/>
              <a:t>Problem</a:t>
            </a:r>
            <a:endParaRPr lang="en-US" dirty="0"/>
          </a:p>
        </p:txBody>
      </p:sp>
      <p:cxnSp>
        <p:nvCxnSpPr>
          <p:cNvPr id="17" name="Straight Connector 16"/>
          <p:cNvCxnSpPr/>
          <p:nvPr userDrawn="1"/>
        </p:nvCxnSpPr>
        <p:spPr>
          <a:xfrm flipV="1">
            <a:off x="463454" y="878787"/>
            <a:ext cx="5483202" cy="698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 flipV="1">
            <a:off x="6177302" y="884806"/>
            <a:ext cx="5481274" cy="96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60729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 userDrawn="1"/>
        </p:nvSpPr>
        <p:spPr bwMode="auto">
          <a:xfrm>
            <a:off x="0" y="0"/>
            <a:ext cx="6067034" cy="685800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459364" y="1019150"/>
            <a:ext cx="5483226" cy="5295000"/>
          </a:xfrm>
        </p:spPr>
        <p:txBody>
          <a:bodyPr lIns="91440" tIns="91440">
            <a:norm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175375" y="1011207"/>
            <a:ext cx="5483226" cy="5302035"/>
          </a:xfrm>
        </p:spPr>
        <p:txBody>
          <a:bodyPr lIns="91440" tIns="91440">
            <a:norm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4201180" y="415317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4" name="TextBox 3"/>
          <p:cNvSpPr txBox="1"/>
          <p:nvPr userDrawn="1"/>
        </p:nvSpPr>
        <p:spPr bwMode="white">
          <a:xfrm>
            <a:off x="6458262" y="397260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cxnSp>
        <p:nvCxnSpPr>
          <p:cNvPr id="17" name="Straight Connector 16"/>
          <p:cNvCxnSpPr/>
          <p:nvPr userDrawn="1"/>
        </p:nvCxnSpPr>
        <p:spPr>
          <a:xfrm flipV="1">
            <a:off x="463454" y="878787"/>
            <a:ext cx="5483202" cy="698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 flipV="1">
            <a:off x="6177302" y="884806"/>
            <a:ext cx="5481274" cy="96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444997" y="201013"/>
            <a:ext cx="5532437" cy="627062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4400" b="1" i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Pros</a:t>
            </a:r>
            <a:endParaRPr lang="en-US" dirty="0"/>
          </a:p>
        </p:txBody>
      </p:sp>
      <p:sp>
        <p:nvSpPr>
          <p:cNvPr id="19" name="Text Placeholder 14"/>
          <p:cNvSpPr>
            <a:spLocks noGrp="1"/>
          </p:cNvSpPr>
          <p:nvPr>
            <p:ph type="body" sz="quarter" idx="16" hasCustomPrompt="1"/>
          </p:nvPr>
        </p:nvSpPr>
        <p:spPr>
          <a:xfrm>
            <a:off x="6153541" y="194656"/>
            <a:ext cx="5532437" cy="627062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4400" b="1" i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Cons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97061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cu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9" name="TextBox 8"/>
          <p:cNvSpPr txBox="1"/>
          <p:nvPr userDrawn="1"/>
        </p:nvSpPr>
        <p:spPr bwMode="white">
          <a:xfrm>
            <a:off x="102719" y="366109"/>
            <a:ext cx="11271033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DISCUSSION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787328" y="239091"/>
            <a:ext cx="3130528" cy="2434855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Discussion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8803"/>
            <a:ext cx="8230599" cy="1908215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About what …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</p:spTree>
    <p:extLst>
      <p:ext uri="{BB962C8B-B14F-4D97-AF65-F5344CB8AC3E}">
        <p14:creationId xmlns:p14="http://schemas.microsoft.com/office/powerpoint/2010/main" val="2410197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and - Loca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736971"/>
            <a:ext cx="10817770" cy="4572389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>
                <a:solidFill>
                  <a:srgbClr val="FFFFFF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Three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Four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10256178" y="5850555"/>
            <a:ext cx="131211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FFFF">
                    <a:alpha val="50000"/>
                  </a:srgbClr>
                </a:solidFill>
              </a:rPr>
              <a:t>LOCAL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Command Run Locally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83954" y="1074821"/>
            <a:ext cx="528112" cy="403418"/>
          </a:xfrm>
          <a:prstGeom prst="rect">
            <a:avLst/>
          </a:prstGeom>
        </p:spPr>
      </p:pic>
      <p:sp>
        <p:nvSpPr>
          <p:cNvPr id="9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1"/>
            <a:ext cx="10816896" cy="547339"/>
          </a:xfrm>
          <a:solidFill>
            <a:schemeClr val="tx2">
              <a:lumMod val="95000"/>
              <a:lumOff val="5000"/>
            </a:schemeClr>
          </a:solidFill>
        </p:spPr>
        <p:txBody>
          <a:bodyPr lIns="91440" tIns="0" bIns="0"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sz="2800">
                <a:solidFill>
                  <a:schemeClr val="bg1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Enter Command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 bwMode="auto">
          <a:xfrm>
            <a:off x="840425" y="2428031"/>
            <a:ext cx="10813469" cy="42957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223459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and - Remot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Command Run Remotely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736971"/>
            <a:ext cx="10817770" cy="4572389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>
                <a:solidFill>
                  <a:srgbClr val="FFFFFF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Three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Four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10256178" y="5850555"/>
            <a:ext cx="131211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FFFF">
                    <a:alpha val="50000"/>
                  </a:srgbClr>
                </a:solidFill>
              </a:rPr>
              <a:t>REMOTE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1"/>
            <a:ext cx="10816896" cy="547339"/>
          </a:xfrm>
          <a:solidFill>
            <a:schemeClr val="tx2">
              <a:lumMod val="95000"/>
              <a:lumOff val="5000"/>
            </a:schemeClr>
          </a:solidFill>
        </p:spPr>
        <p:txBody>
          <a:bodyPr lIns="91440" tIns="0" bIns="0"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sz="2800">
                <a:solidFill>
                  <a:schemeClr val="bg1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Enter Command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75429" y="1099041"/>
            <a:ext cx="557822" cy="354978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 bwMode="auto">
          <a:xfrm>
            <a:off x="840425" y="2428031"/>
            <a:ext cx="10813469" cy="42957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001996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 - Creative Commons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44022"/>
            <a:ext cx="8229600" cy="1003163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0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Presentation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3011686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0"/>
          </p:nvPr>
        </p:nvSpPr>
        <p:spPr bwMode="white">
          <a:xfrm>
            <a:off x="2260314" y="3507225"/>
            <a:ext cx="8229600" cy="553998"/>
          </a:xfrm>
        </p:spPr>
        <p:txBody>
          <a:bodyPr wrap="square" lIns="91440" tIns="91440" rIns="91440" bIns="91440">
            <a:normAutofit/>
          </a:bodyPr>
          <a:lstStyle>
            <a:lvl1pPr marL="0" indent="0">
              <a:buNone/>
              <a:defRPr sz="2400" b="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231775" indent="0">
              <a:buNone/>
              <a:defRPr sz="1600" b="1"/>
            </a:lvl2pPr>
            <a:lvl3pPr marL="457200" indent="0">
              <a:buNone/>
              <a:defRPr sz="1600" b="1"/>
            </a:lvl3pPr>
            <a:lvl4pPr marL="630238" indent="0">
              <a:buNone/>
              <a:defRPr sz="1600" b="1"/>
            </a:lvl4pPr>
            <a:lvl5pPr marL="801687" indent="0"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3790459" y="6336158"/>
            <a:ext cx="457200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</a:rPr>
              <a:t>Chef Fundamentals by 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  <a:hlinkClick r:id="rId3"/>
              </a:rPr>
              <a:t>Chef Software, Inc.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</a:rPr>
              <a:t> is licensed under a 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  <a:hlinkClick r:id="rId4"/>
              </a:rPr>
              <a:t>Creative Commons Attribution-ShareAlike 4.0 International License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</a:rPr>
              <a:t>.</a:t>
            </a:r>
          </a:p>
        </p:txBody>
      </p:sp>
      <p:pic>
        <p:nvPicPr>
          <p:cNvPr id="7" name="Picture 6" descr="by-sa.png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73700" y="5870331"/>
            <a:ext cx="1228344" cy="429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042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cs Sit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908420" y="1002862"/>
            <a:ext cx="10749304" cy="424793"/>
          </a:xfr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91440" tIns="0" bIns="0" anchor="ctr" anchorCtr="0">
            <a:normAutofit/>
          </a:bodyPr>
          <a:lstStyle>
            <a:lvl1pPr marL="0" indent="0">
              <a:buNone/>
              <a:defRPr sz="3200">
                <a:solidFill>
                  <a:srgbClr val="3E4346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https://</a:t>
            </a:r>
            <a:r>
              <a:rPr lang="en-US" dirty="0" err="1" smtClean="0"/>
              <a:t>docs.chef.io</a:t>
            </a:r>
            <a:r>
              <a:rPr lang="en-US" dirty="0" smtClean="0"/>
              <a:t>/chef/</a:t>
            </a:r>
            <a:r>
              <a:rPr lang="en-US" dirty="0" err="1" smtClean="0"/>
              <a:t>resources.html</a:t>
            </a:r>
            <a:endParaRPr lang="en-US" dirty="0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2"/>
          </p:nvPr>
        </p:nvSpPr>
        <p:spPr>
          <a:xfrm>
            <a:off x="908322" y="1574799"/>
            <a:ext cx="10763202" cy="4750715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05790" y="228599"/>
            <a:ext cx="10752809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Documentation</a:t>
            </a:r>
            <a:endParaRPr lang="en-US" dirty="0"/>
          </a:p>
        </p:txBody>
      </p:sp>
      <p:sp>
        <p:nvSpPr>
          <p:cNvPr id="13" name="TextBox 12"/>
          <p:cNvSpPr txBox="1"/>
          <p:nvPr userDrawn="1"/>
        </p:nvSpPr>
        <p:spPr bwMode="white">
          <a:xfrm>
            <a:off x="8426171" y="-873891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5351622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63" cy="529815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5" y="2081915"/>
            <a:ext cx="11194433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66072" y="2583422"/>
            <a:ext cx="11194433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3575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UR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63" cy="529815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5" y="2081915"/>
            <a:ext cx="11194433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66072" y="2583422"/>
            <a:ext cx="11194433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8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57609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 Righ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Right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5483203" cy="529815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175375" y="1011208"/>
            <a:ext cx="5483226" cy="5295000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6" y="2081915"/>
            <a:ext cx="5464455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66073" y="2583422"/>
            <a:ext cx="5464455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64649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 Right - UR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Right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5483203" cy="529815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175375" y="1011208"/>
            <a:ext cx="5483226" cy="5295000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6" y="2081915"/>
            <a:ext cx="5464455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66073" y="2583422"/>
            <a:ext cx="5464455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14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5792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41" cy="255811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457435" y="3749893"/>
            <a:ext cx="11201166" cy="2556315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6" y="2081915"/>
            <a:ext cx="11194432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66073" y="2583422"/>
            <a:ext cx="11194432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08172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and - Conten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41" cy="2558113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 baseline="0">
                <a:solidFill>
                  <a:schemeClr val="bg1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$ command text ...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457435" y="3749893"/>
            <a:ext cx="11201166" cy="2556315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37631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 - UR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Below and Docs URL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41" cy="255811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457435" y="3749893"/>
            <a:ext cx="11201166" cy="2556315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6" y="2081915"/>
            <a:ext cx="11194432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66073" y="2583422"/>
            <a:ext cx="11194432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11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52132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l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Modify File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585310"/>
            <a:ext cx="10817770" cy="4724050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2"/>
            <a:ext cx="10816896" cy="424793"/>
          </a:xfrm>
          <a:solidFill>
            <a:schemeClr val="bg1">
              <a:lumMod val="85000"/>
              <a:alpha val="50000"/>
            </a:schemeClr>
          </a:solidFill>
        </p:spPr>
        <p:txBody>
          <a:bodyPr lIns="91440" bIns="91440" anchor="ctr" anchorCtr="0">
            <a:normAutofit/>
          </a:bodyPr>
          <a:lstStyle>
            <a:lvl1pPr marL="0" indent="0">
              <a:buNone/>
              <a:defRPr sz="32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2383" y="1001986"/>
            <a:ext cx="309618" cy="428703"/>
          </a:xfrm>
          <a:prstGeom prst="rect">
            <a:avLst/>
          </a:prstGeom>
        </p:spPr>
      </p:pic>
      <p:sp>
        <p:nvSpPr>
          <p:cNvPr id="19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843334" y="2653729"/>
            <a:ext cx="10803205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2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851281" y="3155236"/>
            <a:ext cx="10803205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61477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le - Content Below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Modify File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585310"/>
            <a:ext cx="10817770" cy="2540000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 baseline="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2"/>
            <a:ext cx="10816896" cy="424793"/>
          </a:xfrm>
          <a:solidFill>
            <a:schemeClr val="bg1">
              <a:lumMod val="85000"/>
              <a:alpha val="50000"/>
            </a:schemeClr>
          </a:solidFill>
        </p:spPr>
        <p:txBody>
          <a:bodyPr lIns="91440" bIns="91440" anchor="ctr" anchorCtr="0">
            <a:normAutofit/>
          </a:bodyPr>
          <a:lstStyle>
            <a:lvl1pPr marL="0" indent="0">
              <a:buNone/>
              <a:defRPr sz="32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2383" y="1001986"/>
            <a:ext cx="309618" cy="428703"/>
          </a:xfrm>
          <a:prstGeom prst="rect">
            <a:avLst/>
          </a:prstGeom>
        </p:spPr>
      </p:pic>
      <p:sp>
        <p:nvSpPr>
          <p:cNvPr id="7" name="Content Placeholder 5"/>
          <p:cNvSpPr>
            <a:spLocks noGrp="1"/>
          </p:cNvSpPr>
          <p:nvPr>
            <p:ph sz="quarter" idx="12"/>
          </p:nvPr>
        </p:nvSpPr>
        <p:spPr>
          <a:xfrm>
            <a:off x="840828" y="4215384"/>
            <a:ext cx="10817771" cy="2194560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849353" y="2647709"/>
            <a:ext cx="10803205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857300" y="3149216"/>
            <a:ext cx="10803205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58373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Section Title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2588353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5897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le - Content Righ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Modify File with Content Right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585310"/>
            <a:ext cx="5298965" cy="4724050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2"/>
            <a:ext cx="10816896" cy="424793"/>
          </a:xfrm>
          <a:solidFill>
            <a:schemeClr val="bg1">
              <a:lumMod val="85000"/>
              <a:alpha val="50000"/>
            </a:schemeClr>
          </a:solidFill>
        </p:spPr>
        <p:txBody>
          <a:bodyPr lIns="91440" bIns="91440" anchor="ctr" anchorCtr="0">
            <a:normAutofit/>
          </a:bodyPr>
          <a:lstStyle>
            <a:lvl1pPr marL="0" indent="0">
              <a:buNone/>
              <a:defRPr sz="32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2383" y="1001986"/>
            <a:ext cx="309618" cy="428703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6358759" y="1585310"/>
            <a:ext cx="5299841" cy="4720897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849354" y="2617614"/>
            <a:ext cx="5283888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857301" y="3119121"/>
            <a:ext cx="5283888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38317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07466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ruc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8460207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HELLO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242184" y="230523"/>
            <a:ext cx="3819677" cy="22812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Name</a:t>
            </a:r>
            <a:endParaRPr lang="en-US" dirty="0"/>
          </a:p>
        </p:txBody>
      </p:sp>
      <p:sp>
        <p:nvSpPr>
          <p:cNvPr id="19" name="TextBox 18"/>
          <p:cNvSpPr txBox="1"/>
          <p:nvPr userDrawn="1"/>
        </p:nvSpPr>
        <p:spPr bwMode="white">
          <a:xfrm>
            <a:off x="2194443" y="3987562"/>
            <a:ext cx="8264180" cy="1223351"/>
          </a:xfrm>
          <a:prstGeom prst="rect">
            <a:avLst/>
          </a:prstGeom>
        </p:spPr>
        <p:txBody>
          <a:bodyPr vert="horz" wrap="squar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2259204" y="3796578"/>
            <a:ext cx="8488899" cy="2086711"/>
          </a:xfrm>
        </p:spPr>
        <p:txBody>
          <a:bodyPr>
            <a:normAutofit/>
          </a:bodyPr>
          <a:lstStyle>
            <a:lvl1pPr marL="0" indent="0">
              <a:buFont typeface="+mj-lt"/>
              <a:buNone/>
              <a:defRPr sz="1800" baseline="0"/>
            </a:lvl1pPr>
          </a:lstStyle>
          <a:p>
            <a:pPr lvl="0"/>
            <a:r>
              <a:rPr lang="en-US" dirty="0" smtClean="0"/>
              <a:t>Current Role</a:t>
            </a:r>
          </a:p>
          <a:p>
            <a:pPr lvl="0"/>
            <a:r>
              <a:rPr lang="en-US" dirty="0" smtClean="0"/>
              <a:t>Previous Role</a:t>
            </a:r>
          </a:p>
          <a:p>
            <a:pPr lvl="0"/>
            <a:r>
              <a:rPr lang="en-US" dirty="0" smtClean="0"/>
              <a:t>Experience with Chef / Configuration Management</a:t>
            </a:r>
          </a:p>
          <a:p>
            <a:pPr lvl="0"/>
            <a:r>
              <a:rPr lang="en-US" dirty="0" smtClean="0"/>
              <a:t>Favorite Test Editor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1" hasCustomPrompt="1"/>
          </p:nvPr>
        </p:nvSpPr>
        <p:spPr>
          <a:xfrm>
            <a:off x="2263171" y="2597173"/>
            <a:ext cx="8489280" cy="1146175"/>
          </a:xfrm>
        </p:spPr>
        <p:txBody>
          <a:bodyPr anchor="ctr">
            <a:normAutofit/>
          </a:bodyPr>
          <a:lstStyle>
            <a:lvl1pPr marL="91440" indent="0">
              <a:spcBef>
                <a:spcPts val="600"/>
              </a:spcBef>
              <a:buNone/>
              <a:defRPr sz="2800" i="1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A small blurb about you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161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a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91000" y="1355416"/>
            <a:ext cx="3809999" cy="4147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681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DO SLIDE"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TODO: SLIDE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95300" y="1016000"/>
            <a:ext cx="11164888" cy="5189538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Describe what the slide is support to be replaced with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9933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 with Licens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Section Title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2588353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8" name="Picture 7" descr="by-sa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56922" y="6601923"/>
            <a:ext cx="645121" cy="225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338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gue with Licens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Break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588353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Savor the Flavor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673109" y="1319401"/>
            <a:ext cx="3090146" cy="4197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76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-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Description</a:t>
            </a:r>
          </a:p>
        </p:txBody>
      </p:sp>
    </p:spTree>
    <p:extLst>
      <p:ext uri="{BB962C8B-B14F-4D97-AF65-F5344CB8AC3E}">
        <p14:creationId xmlns:p14="http://schemas.microsoft.com/office/powerpoint/2010/main" val="928772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tiv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Motivation</a:t>
            </a:r>
            <a:endParaRPr lang="en-US" dirty="0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9530464" y="886364"/>
            <a:ext cx="1930821" cy="1962224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3" name="Isosceles Triangle 12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197752" y="458196"/>
            <a:ext cx="2371719" cy="2338779"/>
          </a:xfrm>
          <a:prstGeom prst="rect">
            <a:avLst/>
          </a:prstGeom>
        </p:spPr>
      </p:pic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Story</a:t>
            </a:r>
          </a:p>
        </p:txBody>
      </p:sp>
    </p:spTree>
    <p:extLst>
      <p:ext uri="{BB962C8B-B14F-4D97-AF65-F5344CB8AC3E}">
        <p14:creationId xmlns:p14="http://schemas.microsoft.com/office/powerpoint/2010/main" val="2974281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Problem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Story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99013" y="370401"/>
            <a:ext cx="2371719" cy="2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086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7" name="TextBox 16"/>
          <p:cNvSpPr txBox="1"/>
          <p:nvPr userDrawn="1"/>
        </p:nvSpPr>
        <p:spPr bwMode="white">
          <a:xfrm>
            <a:off x="102720" y="366109"/>
            <a:ext cx="5350707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DOCS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Let's Check the Docs…</a:t>
            </a:r>
            <a:endParaRPr lang="en-US" dirty="0"/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2483923" y="5687179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46800" y="629939"/>
            <a:ext cx="1960098" cy="1960098"/>
          </a:xfrm>
          <a:prstGeom prst="rect">
            <a:avLst/>
          </a:prstGeom>
        </p:spPr>
      </p:pic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An excerpt from the docs that someone has so lovingly written … regurgitated here in snappy bullet points or maybe an excerpt or a synopsis.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9799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2.xml"/><Relationship Id="rId9" Type="http://schemas.openxmlformats.org/officeDocument/2006/relationships/slideLayout" Target="../slideLayouts/slideLayout9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3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34.xml"/><Relationship Id="rId35" Type="http://schemas.openxmlformats.org/officeDocument/2006/relationships/theme" Target="../theme/theme1.xml"/><Relationship Id="rId36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white">
          <a:xfrm>
            <a:off x="457200" y="228600"/>
            <a:ext cx="11201400" cy="621792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r>
              <a:rPr lang="en-CA" dirty="0" smtClean="0"/>
              <a:t>Title Text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white">
          <a:xfrm>
            <a:off x="457200" y="1143000"/>
            <a:ext cx="11204223" cy="5257800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77050" y="6452301"/>
            <a:ext cx="1368087" cy="36820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0196" y="6590869"/>
            <a:ext cx="1764835" cy="184666"/>
          </a:xfrm>
          <a:prstGeom prst="rect">
            <a:avLst/>
          </a:prstGeom>
          <a:noFill/>
          <a:ln w="3175" cmpd="sng">
            <a:noFill/>
          </a:ln>
        </p:spPr>
        <p:txBody>
          <a:bodyPr wrap="none" lIns="0" tIns="0" rIns="0" bIns="0" rtlCol="0">
            <a:normAutofit/>
          </a:bodyPr>
          <a:lstStyle/>
          <a:p>
            <a:r>
              <a:rPr lang="en-US" sz="10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n-lt"/>
                <a:cs typeface="Courier"/>
              </a:rPr>
              <a:t>v</a:t>
            </a:r>
            <a:r>
              <a:rPr lang="en-US" sz="1000" b="0" cap="none" spc="0" baseline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n-lt"/>
                <a:cs typeface="Courier"/>
              </a:rPr>
              <a:t> 3.0.0</a:t>
            </a:r>
            <a:endParaRPr lang="en-US" sz="1000" b="0" cap="none" spc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+mn-lt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3254862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26" r:id="rId3"/>
    <p:sldLayoutId id="2147483740" r:id="rId4"/>
    <p:sldLayoutId id="2147483759" r:id="rId5"/>
    <p:sldLayoutId id="2147483773" r:id="rId6"/>
    <p:sldLayoutId id="2147483775" r:id="rId7"/>
    <p:sldLayoutId id="2147483783" r:id="rId8"/>
    <p:sldLayoutId id="2147483777" r:id="rId9"/>
    <p:sldLayoutId id="2147483772" r:id="rId10"/>
    <p:sldLayoutId id="2147483781" r:id="rId11"/>
    <p:sldLayoutId id="2147483768" r:id="rId12"/>
    <p:sldLayoutId id="2147483782" r:id="rId13"/>
    <p:sldLayoutId id="2147483785" r:id="rId14"/>
    <p:sldLayoutId id="2147483770" r:id="rId15"/>
    <p:sldLayoutId id="2147483774" r:id="rId16"/>
    <p:sldLayoutId id="2147483771" r:id="rId17"/>
    <p:sldLayoutId id="2147483761" r:id="rId18"/>
    <p:sldLayoutId id="2147483763" r:id="rId19"/>
    <p:sldLayoutId id="2147483776" r:id="rId20"/>
    <p:sldLayoutId id="2147483764" r:id="rId21"/>
    <p:sldLayoutId id="2147483780" r:id="rId22"/>
    <p:sldLayoutId id="2147483766" r:id="rId23"/>
    <p:sldLayoutId id="2147483779" r:id="rId24"/>
    <p:sldLayoutId id="2147483767" r:id="rId25"/>
    <p:sldLayoutId id="2147483784" r:id="rId26"/>
    <p:sldLayoutId id="2147483778" r:id="rId27"/>
    <p:sldLayoutId id="2147483721" r:id="rId28"/>
    <p:sldLayoutId id="2147483757" r:id="rId29"/>
    <p:sldLayoutId id="2147483758" r:id="rId30"/>
    <p:sldLayoutId id="2147483747" r:id="rId31"/>
    <p:sldLayoutId id="2147483786" r:id="rId32"/>
    <p:sldLayoutId id="2147483723" r:id="rId33"/>
    <p:sldLayoutId id="2147483788" r:id="rId3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hf sldNum="0" hdr="0" ftr="0" dt="0"/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lang="en-US" sz="4400" b="1" kern="1200" cap="none" spc="0" baseline="0" dirty="0" smtClean="0">
          <a:ln w="3175">
            <a:noFill/>
          </a:ln>
          <a:solidFill>
            <a:schemeClr val="accent1"/>
          </a:solidFill>
          <a:effectLst/>
          <a:latin typeface="+mj-lt"/>
          <a:ea typeface="+mn-ea"/>
          <a:cs typeface="Arial" charset="0"/>
        </a:defRPr>
      </a:lvl1pPr>
    </p:titleStyle>
    <p:bodyStyle>
      <a:lvl1pPr marL="0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32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1pPr>
      <a:lvl2pPr marL="231775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28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2pPr>
      <a:lvl3pPr marL="457200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24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3pPr>
      <a:lvl4pPr marL="630238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20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4pPr>
      <a:lvl5pPr marL="801687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18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5pPr>
      <a:lvl6pPr marL="2514499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288" userDrawn="1">
          <p15:clr>
            <a:srgbClr val="F26B43"/>
          </p15:clr>
        </p15:guide>
        <p15:guide id="4" orient="horz" pos="4032" userDrawn="1">
          <p15:clr>
            <a:srgbClr val="F26B43"/>
          </p15:clr>
        </p15:guide>
        <p15:guide id="5" pos="320" userDrawn="1">
          <p15:clr>
            <a:srgbClr val="F26B43"/>
          </p15:clr>
        </p15:guide>
        <p15:guide id="6" pos="7360" userDrawn="1">
          <p15:clr>
            <a:srgbClr val="F26B43"/>
          </p15:clr>
        </p15:guide>
        <p15:guide id="7" orient="horz" pos="864" userDrawn="1">
          <p15:clr>
            <a:srgbClr val="F26B43"/>
          </p15:clr>
        </p15:guide>
        <p15:guide id="8" orient="horz" pos="3576" userDrawn="1">
          <p15:clr>
            <a:srgbClr val="F26B43"/>
          </p15:clr>
        </p15:guide>
        <p15:guide id="9" orient="horz" pos="115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Cookbooks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Organizing our recipes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97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cookbook has a README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r>
              <a:rPr lang="en-US" dirty="0"/>
              <a:t>setup</a:t>
            </a:r>
          </a:p>
          <a:p>
            <a:r>
              <a:rPr lang="en-US" dirty="0"/>
              <a:t>├── </a:t>
            </a:r>
            <a:r>
              <a:rPr lang="en-US" dirty="0" err="1"/>
              <a:t>Berksfile</a:t>
            </a:r>
            <a:endParaRPr lang="en-US" dirty="0"/>
          </a:p>
          <a:p>
            <a:r>
              <a:rPr lang="en-US" dirty="0"/>
              <a:t>├── </a:t>
            </a:r>
            <a:r>
              <a:rPr lang="en-US" dirty="0" err="1"/>
              <a:t>README.md</a:t>
            </a:r>
            <a:endParaRPr lang="en-US" dirty="0"/>
          </a:p>
          <a:p>
            <a:r>
              <a:rPr lang="en-US" dirty="0"/>
              <a:t>├── </a:t>
            </a:r>
            <a:r>
              <a:rPr lang="en-US" dirty="0" err="1"/>
              <a:t>chefignore</a:t>
            </a:r>
            <a:endParaRPr lang="en-US" dirty="0"/>
          </a:p>
          <a:p>
            <a:r>
              <a:rPr lang="en-US" dirty="0"/>
              <a:t>├── </a:t>
            </a:r>
            <a:r>
              <a:rPr lang="en-US" dirty="0" err="1"/>
              <a:t>metadata.rb</a:t>
            </a:r>
            <a:endParaRPr lang="en-US" dirty="0"/>
          </a:p>
          <a:p>
            <a:r>
              <a:rPr lang="en-US" dirty="0"/>
              <a:t>└── recipes</a:t>
            </a:r>
          </a:p>
          <a:p>
            <a:r>
              <a:rPr lang="en-US" dirty="0"/>
              <a:t>    └── </a:t>
            </a:r>
            <a:r>
              <a:rPr lang="en-US" dirty="0" err="1"/>
              <a:t>default.rb</a:t>
            </a:r>
            <a:endParaRPr lang="en-US" dirty="0"/>
          </a:p>
          <a:p>
            <a:endParaRPr lang="en-US" dirty="0"/>
          </a:p>
          <a:p>
            <a:r>
              <a:rPr lang="en-US" dirty="0"/>
              <a:t>1 directory, 5 files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$ tree setup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 bwMode="auto">
          <a:xfrm>
            <a:off x="840693" y="2437910"/>
            <a:ext cx="10813469" cy="429574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518590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README.md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The description of the cookbook's features written in Markdown.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4294967295"/>
          </p:nvPr>
        </p:nvSpPr>
        <p:spPr>
          <a:xfrm>
            <a:off x="2751909" y="6366268"/>
            <a:ext cx="6688183" cy="393100"/>
          </a:xfrm>
        </p:spPr>
        <p:txBody>
          <a:bodyPr>
            <a:normAutofit/>
          </a:bodyPr>
          <a:lstStyle/>
          <a:p>
            <a:pPr algn="ctr"/>
            <a:r>
              <a:rPr lang="en-US" sz="1800" dirty="0">
                <a:cs typeface="Inconsolata"/>
              </a:rPr>
              <a:t>http://</a:t>
            </a:r>
            <a:r>
              <a:rPr lang="en-US" sz="1800" dirty="0" err="1">
                <a:cs typeface="Inconsolata"/>
              </a:rPr>
              <a:t>daringfireball.net</a:t>
            </a:r>
            <a:r>
              <a:rPr lang="en-US" sz="1800" dirty="0">
                <a:cs typeface="Inconsolata"/>
              </a:rPr>
              <a:t>/projects/markdown/syntax</a:t>
            </a:r>
          </a:p>
        </p:txBody>
      </p:sp>
    </p:spTree>
    <p:extLst>
      <p:ext uri="{BB962C8B-B14F-4D97-AF65-F5344CB8AC3E}">
        <p14:creationId xmlns:p14="http://schemas.microsoft.com/office/powerpoint/2010/main" val="1973788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cookbook has some metadata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r>
              <a:rPr lang="en-US" dirty="0"/>
              <a:t>setup</a:t>
            </a:r>
          </a:p>
          <a:p>
            <a:r>
              <a:rPr lang="en-US" dirty="0"/>
              <a:t>├── </a:t>
            </a:r>
            <a:r>
              <a:rPr lang="en-US" dirty="0" err="1"/>
              <a:t>Berksfile</a:t>
            </a:r>
            <a:endParaRPr lang="en-US" dirty="0"/>
          </a:p>
          <a:p>
            <a:r>
              <a:rPr lang="en-US" dirty="0"/>
              <a:t>├── </a:t>
            </a:r>
            <a:r>
              <a:rPr lang="en-US" dirty="0" err="1"/>
              <a:t>README.md</a:t>
            </a:r>
            <a:endParaRPr lang="en-US" dirty="0"/>
          </a:p>
          <a:p>
            <a:r>
              <a:rPr lang="en-US" dirty="0"/>
              <a:t>├── </a:t>
            </a:r>
            <a:r>
              <a:rPr lang="en-US" dirty="0" err="1"/>
              <a:t>chefignore</a:t>
            </a:r>
            <a:endParaRPr lang="en-US" dirty="0"/>
          </a:p>
          <a:p>
            <a:r>
              <a:rPr lang="en-US" dirty="0"/>
              <a:t>├── </a:t>
            </a:r>
            <a:r>
              <a:rPr lang="en-US" dirty="0" err="1"/>
              <a:t>metadata.rb</a:t>
            </a:r>
            <a:endParaRPr lang="en-US" dirty="0"/>
          </a:p>
          <a:p>
            <a:r>
              <a:rPr lang="en-US" dirty="0"/>
              <a:t>└── recipes</a:t>
            </a:r>
          </a:p>
          <a:p>
            <a:r>
              <a:rPr lang="en-US" dirty="0"/>
              <a:t>    └── </a:t>
            </a:r>
            <a:r>
              <a:rPr lang="en-US" dirty="0" err="1"/>
              <a:t>default.rb</a:t>
            </a:r>
            <a:endParaRPr lang="en-US" dirty="0"/>
          </a:p>
          <a:p>
            <a:endParaRPr lang="en-US" dirty="0"/>
          </a:p>
          <a:p>
            <a:r>
              <a:rPr lang="en-US" dirty="0"/>
              <a:t>1 directory, 5 files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$ tree setup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 bwMode="auto">
          <a:xfrm>
            <a:off x="837767" y="3147629"/>
            <a:ext cx="10813469" cy="429574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178431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metadata.rb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2260314" y="2629588"/>
            <a:ext cx="8230599" cy="2509816"/>
          </a:xfrm>
        </p:spPr>
        <p:txBody>
          <a:bodyPr>
            <a:normAutofit/>
          </a:bodyPr>
          <a:lstStyle/>
          <a:p>
            <a:r>
              <a:rPr lang="en-US" dirty="0"/>
              <a:t>Every cookbook requires a small amount of metadata. Metadata is stored in a file called </a:t>
            </a:r>
            <a:r>
              <a:rPr lang="en-US" dirty="0" err="1"/>
              <a:t>metadata.rb</a:t>
            </a:r>
            <a:r>
              <a:rPr lang="en-US" dirty="0"/>
              <a:t> that lives at the top of each cookbook’s directory.</a:t>
            </a:r>
          </a:p>
        </p:txBody>
      </p:sp>
      <p:sp>
        <p:nvSpPr>
          <p:cNvPr id="6" name="Rectangle 5"/>
          <p:cNvSpPr/>
          <p:nvPr/>
        </p:nvSpPr>
        <p:spPr>
          <a:xfrm>
            <a:off x="3796674" y="6363568"/>
            <a:ext cx="4598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cs typeface="Inconsolata"/>
              </a:rPr>
              <a:t>http://</a:t>
            </a:r>
            <a:r>
              <a:rPr lang="en-US" dirty="0" err="1">
                <a:cs typeface="Inconsolata"/>
              </a:rPr>
              <a:t>docs.chef.io</a:t>
            </a:r>
            <a:r>
              <a:rPr lang="en-US" dirty="0" smtClean="0">
                <a:cs typeface="Inconsolata"/>
              </a:rPr>
              <a:t>/</a:t>
            </a:r>
            <a:r>
              <a:rPr lang="en-US" dirty="0" err="1" smtClean="0">
                <a:cs typeface="Inconsolata"/>
              </a:rPr>
              <a:t>config_rb_metadata.html</a:t>
            </a:r>
            <a:endParaRPr lang="en-US" dirty="0">
              <a:cs typeface="Inconsolata"/>
            </a:endParaRPr>
          </a:p>
        </p:txBody>
      </p:sp>
    </p:spTree>
    <p:extLst>
      <p:ext uri="{BB962C8B-B14F-4D97-AF65-F5344CB8AC3E}">
        <p14:creationId xmlns:p14="http://schemas.microsoft.com/office/powerpoint/2010/main" val="96835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Lets take a look at the metadata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r>
              <a:rPr lang="en-US" dirty="0"/>
              <a:t>name             'setup'</a:t>
            </a:r>
          </a:p>
          <a:p>
            <a:r>
              <a:rPr lang="en-US" dirty="0"/>
              <a:t>maintainer       'The Authors'</a:t>
            </a:r>
          </a:p>
          <a:p>
            <a:r>
              <a:rPr lang="en-US" dirty="0" err="1"/>
              <a:t>maintainer_email</a:t>
            </a:r>
            <a:r>
              <a:rPr lang="en-US" dirty="0"/>
              <a:t> '</a:t>
            </a:r>
            <a:r>
              <a:rPr lang="en-US" dirty="0" err="1"/>
              <a:t>you@example.com</a:t>
            </a:r>
            <a:r>
              <a:rPr lang="en-US" dirty="0"/>
              <a:t>'</a:t>
            </a:r>
          </a:p>
          <a:p>
            <a:r>
              <a:rPr lang="en-US" dirty="0"/>
              <a:t>license          '</a:t>
            </a:r>
            <a:r>
              <a:rPr lang="en-US" dirty="0" err="1"/>
              <a:t>all_rights</a:t>
            </a:r>
            <a:r>
              <a:rPr lang="en-US" dirty="0"/>
              <a:t>'</a:t>
            </a:r>
          </a:p>
          <a:p>
            <a:r>
              <a:rPr lang="en-US" dirty="0"/>
              <a:t>description      'Installs/Configures setup'</a:t>
            </a:r>
          </a:p>
          <a:p>
            <a:r>
              <a:rPr lang="en-US" dirty="0" err="1"/>
              <a:t>long_description</a:t>
            </a:r>
            <a:r>
              <a:rPr lang="en-US" dirty="0"/>
              <a:t> 'Installs/Configures setup'</a:t>
            </a:r>
          </a:p>
          <a:p>
            <a:r>
              <a:rPr lang="en-US" dirty="0"/>
              <a:t>version          '0.1.0'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$ cat setup/</a:t>
            </a:r>
            <a:r>
              <a:rPr lang="en-US" dirty="0" err="1" smtClean="0"/>
              <a:t>metadata.rb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 bwMode="auto">
          <a:xfrm>
            <a:off x="837767" y="3841996"/>
            <a:ext cx="10813469" cy="429574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588631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cookbook has a folder for recipes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r>
              <a:rPr lang="en-US" dirty="0"/>
              <a:t>setup</a:t>
            </a:r>
          </a:p>
          <a:p>
            <a:r>
              <a:rPr lang="en-US" dirty="0"/>
              <a:t>├── </a:t>
            </a:r>
            <a:r>
              <a:rPr lang="en-US" dirty="0" err="1"/>
              <a:t>Berksfile</a:t>
            </a:r>
            <a:endParaRPr lang="en-US" dirty="0"/>
          </a:p>
          <a:p>
            <a:r>
              <a:rPr lang="en-US" dirty="0"/>
              <a:t>├── </a:t>
            </a:r>
            <a:r>
              <a:rPr lang="en-US" dirty="0" err="1"/>
              <a:t>README.md</a:t>
            </a:r>
            <a:endParaRPr lang="en-US" dirty="0"/>
          </a:p>
          <a:p>
            <a:r>
              <a:rPr lang="en-US" dirty="0"/>
              <a:t>├── </a:t>
            </a:r>
            <a:r>
              <a:rPr lang="en-US" dirty="0" err="1"/>
              <a:t>chefignore</a:t>
            </a:r>
            <a:endParaRPr lang="en-US" dirty="0"/>
          </a:p>
          <a:p>
            <a:r>
              <a:rPr lang="en-US" dirty="0"/>
              <a:t>├── </a:t>
            </a:r>
            <a:r>
              <a:rPr lang="en-US" dirty="0" err="1"/>
              <a:t>metadata.rb</a:t>
            </a:r>
            <a:endParaRPr lang="en-US" dirty="0"/>
          </a:p>
          <a:p>
            <a:r>
              <a:rPr lang="en-US" dirty="0"/>
              <a:t>└── recipes</a:t>
            </a:r>
          </a:p>
          <a:p>
            <a:r>
              <a:rPr lang="en-US" dirty="0"/>
              <a:t>    └── </a:t>
            </a:r>
            <a:r>
              <a:rPr lang="en-US" dirty="0" err="1"/>
              <a:t>default.rb</a:t>
            </a:r>
            <a:endParaRPr lang="en-US" dirty="0"/>
          </a:p>
          <a:p>
            <a:endParaRPr lang="en-US" dirty="0"/>
          </a:p>
          <a:p>
            <a:r>
              <a:rPr lang="en-US" dirty="0"/>
              <a:t>1 directory, 5 files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$ tree setup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 bwMode="auto">
          <a:xfrm>
            <a:off x="837768" y="3832843"/>
            <a:ext cx="10813469" cy="429574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74356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cookbook has a default recipe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# </a:t>
            </a:r>
            <a:r>
              <a:rPr lang="en-US" dirty="0"/>
              <a:t>Cookbook Name:: setup</a:t>
            </a:r>
          </a:p>
          <a:p>
            <a:r>
              <a:rPr lang="en-US" dirty="0"/>
              <a:t># Recipe:: default</a:t>
            </a:r>
          </a:p>
          <a:p>
            <a:r>
              <a:rPr lang="en-US" dirty="0"/>
              <a:t>#</a:t>
            </a:r>
          </a:p>
          <a:p>
            <a:r>
              <a:rPr lang="en-US" dirty="0"/>
              <a:t># Copyright (c) 2015 The Authors, All Rights Reserved.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$ cat setup/recipes/</a:t>
            </a:r>
            <a:r>
              <a:rPr lang="en-US" dirty="0" err="1" smtClean="0"/>
              <a:t>default.rb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4778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Copy the recipe into the cookbook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$ mv </a:t>
            </a:r>
            <a:r>
              <a:rPr lang="en-US" dirty="0" err="1" smtClean="0"/>
              <a:t>setup.rb</a:t>
            </a:r>
            <a:r>
              <a:rPr lang="en-US" dirty="0" smtClean="0"/>
              <a:t> setup/recipes/</a:t>
            </a:r>
            <a:r>
              <a:rPr lang="en-US" dirty="0" err="1" smtClean="0"/>
              <a:t>setup.rb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0619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Version Control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2263171" y="2597173"/>
            <a:ext cx="7773087" cy="1146175"/>
          </a:xfrm>
        </p:spPr>
        <p:txBody>
          <a:bodyPr>
            <a:normAutofit/>
          </a:bodyPr>
          <a:lstStyle/>
          <a:p>
            <a:r>
              <a:rPr lang="en-US" dirty="0" err="1" smtClean="0"/>
              <a:t>Git</a:t>
            </a:r>
            <a:r>
              <a:rPr lang="en-US" dirty="0" smtClean="0"/>
              <a:t> is as good as any version control. Really anything is better than .</a:t>
            </a:r>
            <a:r>
              <a:rPr lang="en-US" dirty="0" err="1" smtClean="0"/>
              <a:t>bak</a:t>
            </a:r>
            <a:r>
              <a:rPr lang="en-US" dirty="0" smtClean="0"/>
              <a:t>!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259204" y="4492072"/>
            <a:ext cx="8488899" cy="1931331"/>
          </a:xfrm>
        </p:spPr>
        <p:txBody>
          <a:bodyPr>
            <a:normAutofit/>
          </a:bodyPr>
          <a:lstStyle/>
          <a:p>
            <a:pPr marL="342900" indent="-342900">
              <a:buFont typeface="Wingdings" charset="2"/>
              <a:buChar char="ü"/>
            </a:pPr>
            <a:r>
              <a:rPr lang="en-US" sz="2000" dirty="0"/>
              <a:t>Use </a:t>
            </a:r>
            <a:r>
              <a:rPr lang="en-US" sz="2000" dirty="0">
                <a:latin typeface="Inconsolata"/>
                <a:cs typeface="Inconsolata"/>
              </a:rPr>
              <a:t>chef</a:t>
            </a:r>
            <a:r>
              <a:rPr lang="en-US" sz="2000" dirty="0"/>
              <a:t> to generate a cookbook to store our setup recipe</a:t>
            </a:r>
          </a:p>
          <a:p>
            <a:pPr marL="342900" indent="-342900">
              <a:buFont typeface="Wingdings" charset="2"/>
              <a:buChar char="q"/>
            </a:pPr>
            <a:r>
              <a:rPr lang="en-US" sz="2000" dirty="0"/>
              <a:t>Update our </a:t>
            </a:r>
            <a:r>
              <a:rPr lang="en-US" sz="2000" dirty="0" smtClean="0"/>
              <a:t>recipe </a:t>
            </a:r>
            <a:r>
              <a:rPr lang="en-US" sz="2000" dirty="0"/>
              <a:t>to install </a:t>
            </a:r>
            <a:r>
              <a:rPr lang="en-US" sz="2000" dirty="0" err="1">
                <a:latin typeface="Inconsolata"/>
                <a:cs typeface="Inconsolata"/>
              </a:rPr>
              <a:t>git</a:t>
            </a:r>
            <a:endParaRPr lang="en-US" sz="2000" dirty="0">
              <a:latin typeface="Inconsolata"/>
              <a:cs typeface="Inconsolata"/>
            </a:endParaRPr>
          </a:p>
          <a:p>
            <a:pPr marL="342900" indent="-342900">
              <a:buFont typeface="Wingdings" charset="2"/>
              <a:buChar char="q"/>
            </a:pPr>
            <a:r>
              <a:rPr lang="en-US" sz="2000" dirty="0"/>
              <a:t>Add the setup cookbook to version control</a:t>
            </a:r>
            <a:endParaRPr lang="en-US" sz="2000" dirty="0">
              <a:latin typeface="Inconsolata"/>
              <a:cs typeface="Inconsolata"/>
            </a:endParaRPr>
          </a:p>
        </p:txBody>
      </p:sp>
    </p:spTree>
    <p:extLst>
      <p:ext uri="{BB962C8B-B14F-4D97-AF65-F5344CB8AC3E}">
        <p14:creationId xmlns:p14="http://schemas.microsoft.com/office/powerpoint/2010/main" val="1459364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Install </a:t>
            </a:r>
            <a:r>
              <a:rPr lang="en-US" dirty="0" err="1" smtClean="0">
                <a:latin typeface="Inconsolata"/>
                <a:cs typeface="Inconsolata"/>
              </a:rPr>
              <a:t>git</a:t>
            </a:r>
            <a:endParaRPr lang="en-US" dirty="0">
              <a:latin typeface="Inconsolata"/>
              <a:cs typeface="Inconsolata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60314" y="2629588"/>
            <a:ext cx="8230599" cy="3077852"/>
          </a:xfrm>
        </p:spPr>
        <p:txBody>
          <a:bodyPr/>
          <a:lstStyle/>
          <a:p>
            <a:r>
              <a:rPr lang="en-US" dirty="0" smtClean="0"/>
              <a:t>Add the additional policy to the setup cookbook's setup recipe:</a:t>
            </a:r>
          </a:p>
          <a:p>
            <a:endParaRPr lang="en-US" dirty="0"/>
          </a:p>
          <a:p>
            <a:r>
              <a:rPr lang="en-US" dirty="0" smtClean="0">
                <a:latin typeface="Inconsolata"/>
                <a:cs typeface="Inconsolata"/>
              </a:rPr>
              <a:t>	The package named "</a:t>
            </a:r>
            <a:r>
              <a:rPr lang="en-US" dirty="0" err="1" smtClean="0">
                <a:latin typeface="Inconsolata"/>
                <a:cs typeface="Inconsolata"/>
              </a:rPr>
              <a:t>git</a:t>
            </a:r>
            <a:r>
              <a:rPr lang="en-US" dirty="0" smtClean="0">
                <a:latin typeface="Inconsolata"/>
                <a:cs typeface="Inconsolata"/>
              </a:rPr>
              <a:t>" is installed.</a:t>
            </a:r>
          </a:p>
          <a:p>
            <a:endParaRPr lang="en-US" dirty="0">
              <a:latin typeface="Inconsolata"/>
              <a:cs typeface="Inconsolata"/>
            </a:endParaRPr>
          </a:p>
          <a:p>
            <a:r>
              <a:rPr lang="en-US" dirty="0" smtClean="0"/>
              <a:t>Then apply this recipe with </a:t>
            </a:r>
            <a:r>
              <a:rPr lang="en-US" dirty="0" smtClean="0">
                <a:latin typeface="Inconsolata"/>
                <a:cs typeface="Inconsolata"/>
              </a:rPr>
              <a:t>chef-apply</a:t>
            </a:r>
            <a:endParaRPr lang="en-US" dirty="0">
              <a:latin typeface="Inconsolata"/>
              <a:cs typeface="Inconsolata"/>
            </a:endParaRPr>
          </a:p>
        </p:txBody>
      </p:sp>
    </p:spTree>
    <p:extLst>
      <p:ext uri="{BB962C8B-B14F-4D97-AF65-F5344CB8AC3E}">
        <p14:creationId xmlns:p14="http://schemas.microsoft.com/office/powerpoint/2010/main" val="3327069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Great First Day!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2260314" y="2629587"/>
            <a:ext cx="8230599" cy="3664597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 smtClean="0"/>
              <a:t> … at stand up you mentioned your workstation recipe - could you do something like that for a web server?</a:t>
            </a:r>
          </a:p>
          <a:p>
            <a:pPr>
              <a:lnSpc>
                <a:spcPct val="120000"/>
              </a:lnSpc>
            </a:pPr>
            <a:endParaRPr lang="en-US" sz="2400" dirty="0"/>
          </a:p>
          <a:p>
            <a:pPr>
              <a:lnSpc>
                <a:spcPct val="120000"/>
              </a:lnSpc>
            </a:pPr>
            <a:r>
              <a:rPr lang="en-US" sz="2400" dirty="0" smtClean="0"/>
              <a:t>Also, is there a way to package up recipes you create with a version number (and maybe a README)? I think </a:t>
            </a:r>
            <a:r>
              <a:rPr lang="en-US" sz="2400" dirty="0" smtClean="0">
                <a:latin typeface="Inconsolata"/>
                <a:cs typeface="Inconsolata"/>
              </a:rPr>
              <a:t>chef</a:t>
            </a:r>
            <a:r>
              <a:rPr lang="en-US" sz="2400" dirty="0" smtClean="0"/>
              <a:t> is able to generate something called a cookbook. Also, you really should start thinking about some version control. Don't want to lose all our hard work AGAIN ...</a:t>
            </a:r>
          </a:p>
        </p:txBody>
      </p:sp>
    </p:spTree>
    <p:extLst>
      <p:ext uri="{BB962C8B-B14F-4D97-AF65-F5344CB8AC3E}">
        <p14:creationId xmlns:p14="http://schemas.microsoft.com/office/powerpoint/2010/main" val="726428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the </a:t>
            </a:r>
            <a:r>
              <a:rPr lang="en-US" dirty="0" err="1" smtClean="0"/>
              <a:t>git</a:t>
            </a:r>
            <a:r>
              <a:rPr lang="en-US" dirty="0" smtClean="0"/>
              <a:t> package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package "nano"</a:t>
            </a:r>
          </a:p>
          <a:p>
            <a:r>
              <a:rPr lang="en-US" dirty="0"/>
              <a:t>package "vim"</a:t>
            </a:r>
          </a:p>
          <a:p>
            <a:r>
              <a:rPr lang="en-US" dirty="0"/>
              <a:t>package "emacs"</a:t>
            </a:r>
          </a:p>
          <a:p>
            <a:endParaRPr lang="en-US" dirty="0"/>
          </a:p>
          <a:p>
            <a:r>
              <a:rPr lang="en-US" dirty="0"/>
              <a:t>package "tree"</a:t>
            </a:r>
          </a:p>
          <a:p>
            <a:r>
              <a:rPr lang="en-US" dirty="0" smtClean="0"/>
              <a:t>package "</a:t>
            </a:r>
            <a:r>
              <a:rPr lang="en-US" dirty="0" err="1" smtClean="0"/>
              <a:t>git</a:t>
            </a:r>
            <a:r>
              <a:rPr lang="en-US" dirty="0" smtClean="0"/>
              <a:t>"</a:t>
            </a:r>
          </a:p>
          <a:p>
            <a:endParaRPr lang="en-US" dirty="0"/>
          </a:p>
          <a:p>
            <a:r>
              <a:rPr lang="en-US" dirty="0"/>
              <a:t>file "/</a:t>
            </a:r>
            <a:r>
              <a:rPr lang="en-US" dirty="0" err="1"/>
              <a:t>etc</a:t>
            </a:r>
            <a:r>
              <a:rPr lang="en-US" dirty="0"/>
              <a:t>/</a:t>
            </a:r>
            <a:r>
              <a:rPr lang="en-US" dirty="0" err="1"/>
              <a:t>motd</a:t>
            </a:r>
            <a:r>
              <a:rPr lang="en-US" dirty="0"/>
              <a:t>" do</a:t>
            </a:r>
          </a:p>
          <a:p>
            <a:r>
              <a:rPr lang="en-US" dirty="0"/>
              <a:t>  content "Property of ..."</a:t>
            </a:r>
          </a:p>
          <a:p>
            <a:r>
              <a:rPr lang="en-US" dirty="0"/>
              <a:t>  mode "0644"</a:t>
            </a:r>
          </a:p>
          <a:p>
            <a:r>
              <a:rPr lang="en-US" dirty="0"/>
              <a:t>  owner "root"</a:t>
            </a:r>
          </a:p>
          <a:p>
            <a:r>
              <a:rPr lang="en-US" dirty="0"/>
              <a:t>  group "root"</a:t>
            </a:r>
          </a:p>
          <a:p>
            <a:r>
              <a:rPr lang="en-US" dirty="0"/>
              <a:t>end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setup/recipes/</a:t>
            </a:r>
            <a:r>
              <a:rPr lang="en-US" dirty="0" err="1" smtClean="0"/>
              <a:t>setup.rb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851281" y="3266197"/>
            <a:ext cx="10803205" cy="469900"/>
          </a:xfrm>
        </p:spPr>
        <p:txBody>
          <a:bodyPr/>
          <a:lstStyle/>
          <a:p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7770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Re-apply the setup recipe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Recipe: (chef-apply cookbook)::(chef-apply recipe)</a:t>
            </a:r>
          </a:p>
          <a:p>
            <a:r>
              <a:rPr lang="en-US" dirty="0"/>
              <a:t>  * </a:t>
            </a:r>
            <a:r>
              <a:rPr lang="en-US" dirty="0" err="1"/>
              <a:t>yum_package</a:t>
            </a:r>
            <a:r>
              <a:rPr lang="en-US" dirty="0"/>
              <a:t>[</a:t>
            </a:r>
            <a:r>
              <a:rPr lang="en-US" dirty="0" err="1"/>
              <a:t>git</a:t>
            </a:r>
            <a:r>
              <a:rPr lang="en-US" dirty="0"/>
              <a:t>] action install</a:t>
            </a:r>
          </a:p>
          <a:p>
            <a:r>
              <a:rPr lang="en-US" dirty="0"/>
              <a:t>    - install version 1.7.1-3.el6_4.1 of package </a:t>
            </a:r>
            <a:r>
              <a:rPr lang="en-US" dirty="0" err="1"/>
              <a:t>git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</a:t>
            </a:r>
            <a:r>
              <a:rPr lang="en-US" dirty="0" err="1" smtClean="0"/>
              <a:t>sudo</a:t>
            </a:r>
            <a:r>
              <a:rPr lang="en-US" dirty="0" smtClean="0"/>
              <a:t> chef-apply setup/recipes/</a:t>
            </a:r>
            <a:r>
              <a:rPr lang="en-US" dirty="0" err="1" smtClean="0"/>
              <a:t>setup.rb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 bwMode="auto">
          <a:xfrm>
            <a:off x="846904" y="2444132"/>
            <a:ext cx="10813469" cy="429574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082697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latin typeface="Inconsolata"/>
                <a:cs typeface="Inconsolata"/>
              </a:rPr>
              <a:t>chef-apply</a:t>
            </a:r>
            <a:endParaRPr lang="en-US" dirty="0">
              <a:latin typeface="Inconsolata"/>
              <a:cs typeface="Inconsolata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60314" y="2629588"/>
            <a:ext cx="8529067" cy="3053244"/>
          </a:xfrm>
        </p:spPr>
        <p:txBody>
          <a:bodyPr>
            <a:normAutofit lnSpcReduction="10000"/>
          </a:bodyPr>
          <a:lstStyle/>
          <a:p>
            <a:r>
              <a:rPr lang="en-US" dirty="0">
                <a:latin typeface="Inconsolata"/>
                <a:cs typeface="Inconsolata"/>
              </a:rPr>
              <a:t>c</a:t>
            </a:r>
            <a:r>
              <a:rPr lang="en-US" dirty="0" smtClean="0">
                <a:latin typeface="Inconsolata"/>
                <a:cs typeface="Inconsolata"/>
              </a:rPr>
              <a:t>hef-apply</a:t>
            </a:r>
            <a:r>
              <a:rPr lang="en-US" dirty="0" smtClean="0"/>
              <a:t> is a great tool for applying resources (</a:t>
            </a:r>
            <a:r>
              <a:rPr lang="en-US" dirty="0" smtClean="0">
                <a:latin typeface="Inconsolata"/>
                <a:cs typeface="Inconsolata"/>
              </a:rPr>
              <a:t>-e</a:t>
            </a:r>
            <a:r>
              <a:rPr lang="en-US" dirty="0" smtClean="0"/>
              <a:t>) and for individual recipes but it does not know how to apply a cookbook. This is why we need to specify the path to the recipe file.</a:t>
            </a:r>
          </a:p>
          <a:p>
            <a:endParaRPr lang="en-US" dirty="0"/>
          </a:p>
          <a:p>
            <a:r>
              <a:rPr lang="en-US" dirty="0" smtClean="0"/>
              <a:t>A better tool for applying cookbooks is called </a:t>
            </a:r>
            <a:r>
              <a:rPr lang="en-US" dirty="0" smtClean="0">
                <a:latin typeface="Inconsolata"/>
                <a:cs typeface="Inconsolata"/>
              </a:rPr>
              <a:t>chef-client</a:t>
            </a:r>
            <a:r>
              <a:rPr lang="en-US" dirty="0" smtClean="0"/>
              <a:t>.</a:t>
            </a:r>
            <a:endParaRPr lang="en-US" dirty="0">
              <a:latin typeface="Inconsolata"/>
              <a:cs typeface="Inconsolata"/>
            </a:endParaRPr>
          </a:p>
        </p:txBody>
      </p:sp>
    </p:spTree>
    <p:extLst>
      <p:ext uri="{BB962C8B-B14F-4D97-AF65-F5344CB8AC3E}">
        <p14:creationId xmlns:p14="http://schemas.microsoft.com/office/powerpoint/2010/main" val="2810637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Version Control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2263171" y="2597173"/>
            <a:ext cx="7773087" cy="1146175"/>
          </a:xfrm>
        </p:spPr>
        <p:txBody>
          <a:bodyPr>
            <a:normAutofit/>
          </a:bodyPr>
          <a:lstStyle/>
          <a:p>
            <a:r>
              <a:rPr lang="en-US" dirty="0" smtClean="0"/>
              <a:t>This is a probably a good point to capture the initial state of our cookbook.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259204" y="4492072"/>
            <a:ext cx="8488899" cy="1931331"/>
          </a:xfrm>
        </p:spPr>
        <p:txBody>
          <a:bodyPr>
            <a:noAutofit/>
          </a:bodyPr>
          <a:lstStyle/>
          <a:p>
            <a:pPr marL="342900" indent="-342900">
              <a:buFont typeface="Wingdings" charset="2"/>
              <a:buChar char="ü"/>
            </a:pPr>
            <a:r>
              <a:rPr lang="en-US" sz="2000" dirty="0"/>
              <a:t>Use </a:t>
            </a:r>
            <a:r>
              <a:rPr lang="en-US" sz="2000" dirty="0">
                <a:latin typeface="Inconsolata"/>
                <a:cs typeface="Inconsolata"/>
              </a:rPr>
              <a:t>chef</a:t>
            </a:r>
            <a:r>
              <a:rPr lang="en-US" sz="2000" dirty="0"/>
              <a:t> to generate a cookbook to store our setup recipe</a:t>
            </a:r>
          </a:p>
          <a:p>
            <a:pPr marL="342900" indent="-342900">
              <a:buFont typeface="Wingdings" charset="2"/>
              <a:buChar char="ü"/>
            </a:pPr>
            <a:r>
              <a:rPr lang="en-US" sz="2000" dirty="0"/>
              <a:t>Update our </a:t>
            </a:r>
            <a:r>
              <a:rPr lang="en-US" sz="2000" dirty="0" smtClean="0"/>
              <a:t>recipe </a:t>
            </a:r>
            <a:r>
              <a:rPr lang="en-US" sz="2000" dirty="0"/>
              <a:t>to install </a:t>
            </a:r>
            <a:r>
              <a:rPr lang="en-US" sz="2000" dirty="0" err="1" smtClean="0">
                <a:latin typeface="Inconsolata"/>
                <a:cs typeface="Inconsolata"/>
              </a:rPr>
              <a:t>git</a:t>
            </a:r>
            <a:endParaRPr lang="en-US" sz="2000" dirty="0" smtClean="0"/>
          </a:p>
          <a:p>
            <a:pPr marL="342900" indent="-342900">
              <a:buFont typeface="Wingdings" charset="2"/>
              <a:buChar char="q"/>
            </a:pPr>
            <a:r>
              <a:rPr lang="en-US" sz="2000" dirty="0" smtClean="0"/>
              <a:t>Add </a:t>
            </a:r>
            <a:r>
              <a:rPr lang="en-US" sz="2000" dirty="0"/>
              <a:t>the setup cookbook to version </a:t>
            </a:r>
            <a:r>
              <a:rPr lang="en-US" sz="2000" dirty="0" smtClean="0"/>
              <a:t>control</a:t>
            </a:r>
          </a:p>
        </p:txBody>
      </p:sp>
    </p:spTree>
    <p:extLst>
      <p:ext uri="{BB962C8B-B14F-4D97-AF65-F5344CB8AC3E}">
        <p14:creationId xmlns:p14="http://schemas.microsoft.com/office/powerpoint/2010/main" val="1730392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0" indent="-342900"/>
            <a:r>
              <a:rPr lang="en-US" dirty="0" smtClean="0"/>
              <a:t>Move into the cookbook directory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cd setup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7801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0" indent="-342900"/>
            <a:r>
              <a:rPr lang="en-US" dirty="0" smtClean="0"/>
              <a:t>Initialize it as a </a:t>
            </a:r>
            <a:r>
              <a:rPr lang="en-US" dirty="0" err="1" smtClean="0"/>
              <a:t>git</a:t>
            </a:r>
            <a:r>
              <a:rPr lang="en-US" dirty="0" smtClean="0"/>
              <a:t> repository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Initialized empty </a:t>
            </a:r>
            <a:r>
              <a:rPr lang="en-US" dirty="0" err="1"/>
              <a:t>Git</a:t>
            </a:r>
            <a:r>
              <a:rPr lang="en-US" dirty="0"/>
              <a:t> repository in /root/setup/.</a:t>
            </a:r>
            <a:r>
              <a:rPr lang="en-US" dirty="0" err="1"/>
              <a:t>git</a:t>
            </a:r>
            <a:r>
              <a:rPr lang="en-US" dirty="0"/>
              <a:t>/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 err="1" smtClean="0"/>
              <a:t>init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9309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342900" indent="-342900"/>
            <a:r>
              <a:rPr lang="en-US" dirty="0"/>
              <a:t>Use </a:t>
            </a:r>
            <a:r>
              <a:rPr lang="en-US" dirty="0" err="1">
                <a:latin typeface="Inconsolata"/>
                <a:cs typeface="Inconsolata"/>
              </a:rPr>
              <a:t>git</a:t>
            </a:r>
            <a:r>
              <a:rPr lang="en-US" dirty="0">
                <a:latin typeface="Inconsolata"/>
                <a:cs typeface="Inconsolata"/>
              </a:rPr>
              <a:t> add</a:t>
            </a:r>
            <a:r>
              <a:rPr lang="en-US" dirty="0"/>
              <a:t> to stage files to be committed.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add 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4371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Staging Area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The staging area is a file, generally contained in your </a:t>
            </a:r>
            <a:r>
              <a:rPr lang="en-US" dirty="0" err="1"/>
              <a:t>Git</a:t>
            </a:r>
            <a:r>
              <a:rPr lang="en-US" dirty="0"/>
              <a:t> directory, that stores information about what will go into your next commit. It’s sometimes referred to as the “index”, but it’s also common to refer to it as the staging area.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git-scm.com</a:t>
            </a:r>
            <a:r>
              <a:rPr lang="en-US" dirty="0"/>
              <a:t>/book/en/v2/Getting-Started-</a:t>
            </a:r>
            <a:r>
              <a:rPr lang="en-US" dirty="0" err="1"/>
              <a:t>Git</a:t>
            </a:r>
            <a:r>
              <a:rPr lang="en-US" dirty="0"/>
              <a:t>-Basics</a:t>
            </a:r>
          </a:p>
        </p:txBody>
      </p:sp>
    </p:spTree>
    <p:extLst>
      <p:ext uri="{BB962C8B-B14F-4D97-AF65-F5344CB8AC3E}">
        <p14:creationId xmlns:p14="http://schemas.microsoft.com/office/powerpoint/2010/main" val="3065724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342900" indent="-342900"/>
            <a:r>
              <a:rPr lang="en-US" dirty="0"/>
              <a:t>Use </a:t>
            </a:r>
            <a:r>
              <a:rPr lang="en-US" dirty="0" err="1">
                <a:latin typeface="Inconsolata"/>
                <a:cs typeface="Inconsolata"/>
              </a:rPr>
              <a:t>git</a:t>
            </a:r>
            <a:r>
              <a:rPr lang="en-US" dirty="0">
                <a:latin typeface="Inconsolata"/>
                <a:cs typeface="Inconsolata"/>
              </a:rPr>
              <a:t> </a:t>
            </a:r>
            <a:r>
              <a:rPr lang="en-US" dirty="0" smtClean="0">
                <a:latin typeface="Inconsolata"/>
                <a:cs typeface="Inconsolata"/>
              </a:rPr>
              <a:t>status </a:t>
            </a:r>
            <a:r>
              <a:rPr lang="en-US" dirty="0" smtClean="0"/>
              <a:t>to view the staged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r>
              <a:rPr lang="en-US" dirty="0"/>
              <a:t> On branch master</a:t>
            </a:r>
          </a:p>
          <a:p>
            <a:r>
              <a:rPr lang="en-US" dirty="0"/>
              <a:t>#</a:t>
            </a:r>
          </a:p>
          <a:p>
            <a:r>
              <a:rPr lang="en-US" dirty="0"/>
              <a:t># Initial commit</a:t>
            </a:r>
          </a:p>
          <a:p>
            <a:r>
              <a:rPr lang="en-US" dirty="0"/>
              <a:t>#</a:t>
            </a:r>
          </a:p>
          <a:p>
            <a:r>
              <a:rPr lang="en-US" dirty="0"/>
              <a:t># Changes to be committed:</a:t>
            </a:r>
          </a:p>
          <a:p>
            <a:r>
              <a:rPr lang="en-US" dirty="0"/>
              <a:t>#   (use "</a:t>
            </a:r>
            <a:r>
              <a:rPr lang="en-US" dirty="0" err="1"/>
              <a:t>git</a:t>
            </a:r>
            <a:r>
              <a:rPr lang="en-US" dirty="0"/>
              <a:t> </a:t>
            </a:r>
            <a:r>
              <a:rPr lang="en-US" dirty="0" err="1"/>
              <a:t>rm</a:t>
            </a:r>
            <a:r>
              <a:rPr lang="en-US" dirty="0"/>
              <a:t> --cached &lt;file&gt;..." to </a:t>
            </a:r>
            <a:r>
              <a:rPr lang="en-US" dirty="0" err="1"/>
              <a:t>unstage</a:t>
            </a:r>
            <a:r>
              <a:rPr lang="en-US" dirty="0"/>
              <a:t>)</a:t>
            </a:r>
          </a:p>
          <a:p>
            <a:r>
              <a:rPr lang="en-US" dirty="0"/>
              <a:t>#</a:t>
            </a:r>
          </a:p>
          <a:p>
            <a:r>
              <a:rPr lang="en-US" dirty="0"/>
              <a:t>#	new file:   .</a:t>
            </a:r>
            <a:r>
              <a:rPr lang="en-US" dirty="0" err="1"/>
              <a:t>kitchen.yml</a:t>
            </a:r>
            <a:endParaRPr lang="en-US" dirty="0"/>
          </a:p>
          <a:p>
            <a:r>
              <a:rPr lang="en-US" dirty="0"/>
              <a:t>#	new file:   </a:t>
            </a:r>
            <a:r>
              <a:rPr lang="en-US" dirty="0" err="1"/>
              <a:t>Berksfile</a:t>
            </a:r>
            <a:endParaRPr lang="en-US" dirty="0"/>
          </a:p>
          <a:p>
            <a:r>
              <a:rPr lang="en-US" dirty="0"/>
              <a:t>#	new file:   </a:t>
            </a:r>
            <a:r>
              <a:rPr lang="en-US" dirty="0" err="1"/>
              <a:t>README.md</a:t>
            </a:r>
            <a:endParaRPr lang="en-US" dirty="0"/>
          </a:p>
          <a:p>
            <a:r>
              <a:rPr lang="en-US" dirty="0"/>
              <a:t>#	new file:   </a:t>
            </a:r>
            <a:r>
              <a:rPr lang="en-US" dirty="0" err="1"/>
              <a:t>chefignore</a:t>
            </a:r>
            <a:endParaRPr lang="en-US" dirty="0"/>
          </a:p>
          <a:p>
            <a:r>
              <a:rPr lang="en-US" dirty="0"/>
              <a:t>#	new file:   </a:t>
            </a:r>
            <a:r>
              <a:rPr lang="en-US" dirty="0" err="1"/>
              <a:t>metadata.rb</a:t>
            </a:r>
            <a:endParaRPr lang="en-US" dirty="0"/>
          </a:p>
          <a:p>
            <a:r>
              <a:rPr lang="en-US" dirty="0"/>
              <a:t>#	new file:   recipes/</a:t>
            </a:r>
            <a:r>
              <a:rPr lang="en-US" dirty="0" err="1" smtClean="0"/>
              <a:t>default.rb</a:t>
            </a:r>
            <a:endParaRPr lang="en-US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status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086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342900" indent="-342900"/>
            <a:r>
              <a:rPr lang="en-US" dirty="0"/>
              <a:t>Use </a:t>
            </a:r>
            <a:r>
              <a:rPr lang="en-US" dirty="0" err="1">
                <a:latin typeface="Inconsolata"/>
                <a:cs typeface="Inconsolata"/>
              </a:rPr>
              <a:t>git</a:t>
            </a:r>
            <a:r>
              <a:rPr lang="en-US" dirty="0">
                <a:latin typeface="Inconsolata"/>
                <a:cs typeface="Inconsolata"/>
              </a:rPr>
              <a:t> commit</a:t>
            </a:r>
            <a:r>
              <a:rPr lang="en-US" dirty="0"/>
              <a:t> to save the staged </a:t>
            </a:r>
            <a:r>
              <a:rPr lang="en-US" dirty="0" smtClean="0"/>
              <a:t>changes</a:t>
            </a:r>
            <a:endParaRPr lang="en-US" dirty="0">
              <a:latin typeface="Inconsolata"/>
              <a:cs typeface="Inconsolat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 Committer: root &lt;root@fundamentals-3.0&gt;</a:t>
            </a:r>
          </a:p>
          <a:p>
            <a:r>
              <a:rPr lang="en-US" dirty="0"/>
              <a:t>Your name and email address were configured automatically based</a:t>
            </a:r>
          </a:p>
          <a:p>
            <a:r>
              <a:rPr lang="en-US" dirty="0"/>
              <a:t>on your username and hostname. Please check that they are accurate.</a:t>
            </a:r>
          </a:p>
          <a:p>
            <a:r>
              <a:rPr lang="en-US" dirty="0"/>
              <a:t>You can suppress this message by setting them explicitly:</a:t>
            </a:r>
          </a:p>
          <a:p>
            <a:endParaRPr lang="en-US" dirty="0"/>
          </a:p>
          <a:p>
            <a:r>
              <a:rPr lang="en-US" dirty="0"/>
              <a:t>    </a:t>
            </a:r>
            <a:r>
              <a:rPr lang="en-US" dirty="0" err="1"/>
              <a:t>git</a:t>
            </a:r>
            <a:r>
              <a:rPr lang="en-US" dirty="0"/>
              <a:t> </a:t>
            </a:r>
            <a:r>
              <a:rPr lang="en-US" dirty="0" err="1"/>
              <a:t>config</a:t>
            </a:r>
            <a:r>
              <a:rPr lang="en-US" dirty="0"/>
              <a:t> --global </a:t>
            </a:r>
            <a:r>
              <a:rPr lang="en-US" dirty="0" err="1"/>
              <a:t>user.name</a:t>
            </a:r>
            <a:r>
              <a:rPr lang="en-US" dirty="0"/>
              <a:t> "Your Name"</a:t>
            </a:r>
          </a:p>
          <a:p>
            <a:r>
              <a:rPr lang="en-US" dirty="0"/>
              <a:t>    </a:t>
            </a:r>
            <a:r>
              <a:rPr lang="en-US" dirty="0" err="1"/>
              <a:t>git</a:t>
            </a:r>
            <a:r>
              <a:rPr lang="en-US" dirty="0"/>
              <a:t> </a:t>
            </a:r>
            <a:r>
              <a:rPr lang="en-US" dirty="0" err="1"/>
              <a:t>config</a:t>
            </a:r>
            <a:r>
              <a:rPr lang="en-US" dirty="0"/>
              <a:t> --global </a:t>
            </a:r>
            <a:r>
              <a:rPr lang="en-US" dirty="0" err="1"/>
              <a:t>user.email</a:t>
            </a:r>
            <a:r>
              <a:rPr lang="en-US" dirty="0"/>
              <a:t> </a:t>
            </a:r>
            <a:r>
              <a:rPr lang="en-US" dirty="0" err="1"/>
              <a:t>you@example.com</a:t>
            </a:r>
            <a:endParaRPr lang="en-US" dirty="0"/>
          </a:p>
          <a:p>
            <a:endParaRPr lang="en-US" dirty="0"/>
          </a:p>
          <a:p>
            <a:r>
              <a:rPr lang="en-US" dirty="0"/>
              <a:t>If the identity used for this commit is wrong, you can fix it with:</a:t>
            </a:r>
          </a:p>
          <a:p>
            <a:endParaRPr lang="en-US" dirty="0"/>
          </a:p>
          <a:p>
            <a:r>
              <a:rPr lang="en-US" dirty="0"/>
              <a:t>    </a:t>
            </a:r>
            <a:r>
              <a:rPr lang="en-US" dirty="0" err="1"/>
              <a:t>git</a:t>
            </a:r>
            <a:r>
              <a:rPr lang="en-US" dirty="0"/>
              <a:t> commit --amend --author='Your Name &lt;</a:t>
            </a:r>
            <a:r>
              <a:rPr lang="en-US" dirty="0" err="1"/>
              <a:t>you@example.com</a:t>
            </a:r>
            <a:r>
              <a:rPr lang="en-US" dirty="0"/>
              <a:t>&gt;'</a:t>
            </a:r>
          </a:p>
          <a:p>
            <a:endParaRPr lang="en-US" dirty="0"/>
          </a:p>
          <a:p>
            <a:r>
              <a:rPr lang="en-US" dirty="0"/>
              <a:t> 11 files changed, 172 insertions(+), 0 deletions(-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commit -m "Initial setup cookbook"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 bwMode="auto">
          <a:xfrm>
            <a:off x="837767" y="5879414"/>
            <a:ext cx="10813469" cy="429574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956869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Versioning?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259204" y="4492072"/>
            <a:ext cx="8488899" cy="1931331"/>
          </a:xfrm>
        </p:spPr>
        <p:txBody>
          <a:bodyPr>
            <a:normAutofit/>
          </a:bodyPr>
          <a:lstStyle/>
          <a:p>
            <a:pPr marL="342900" indent="-342900">
              <a:buFont typeface="Wingdings" charset="2"/>
              <a:buChar char="q"/>
            </a:pPr>
            <a:r>
              <a:rPr lang="en-US" sz="2000" dirty="0"/>
              <a:t>Use </a:t>
            </a:r>
            <a:r>
              <a:rPr lang="en-US" sz="2000" dirty="0">
                <a:latin typeface="Inconsolata"/>
                <a:cs typeface="Inconsolata"/>
              </a:rPr>
              <a:t>chef</a:t>
            </a:r>
            <a:r>
              <a:rPr lang="en-US" sz="2000" dirty="0"/>
              <a:t> to generate a cookbook to store our setup recipe</a:t>
            </a:r>
          </a:p>
          <a:p>
            <a:pPr marL="342900" indent="-342900">
              <a:buFont typeface="Wingdings" charset="2"/>
              <a:buChar char="q"/>
            </a:pPr>
            <a:r>
              <a:rPr lang="en-US" sz="2000" dirty="0"/>
              <a:t>Update our </a:t>
            </a:r>
            <a:r>
              <a:rPr lang="en-US" sz="2000" dirty="0" smtClean="0"/>
              <a:t>recipe </a:t>
            </a:r>
            <a:r>
              <a:rPr lang="en-US" sz="2000" dirty="0"/>
              <a:t>to install </a:t>
            </a:r>
            <a:r>
              <a:rPr lang="en-US" sz="2000" dirty="0" err="1">
                <a:latin typeface="Inconsolata"/>
                <a:cs typeface="Inconsolata"/>
              </a:rPr>
              <a:t>git</a:t>
            </a:r>
            <a:endParaRPr lang="en-US" sz="2000" dirty="0">
              <a:latin typeface="Inconsolata"/>
              <a:cs typeface="Inconsolata"/>
            </a:endParaRPr>
          </a:p>
          <a:p>
            <a:pPr marL="342900" indent="-342900">
              <a:buFont typeface="Wingdings" charset="2"/>
              <a:buChar char="q"/>
            </a:pPr>
            <a:r>
              <a:rPr lang="en-US" sz="2000" dirty="0"/>
              <a:t>Add the setup cookbook to version control</a:t>
            </a:r>
            <a:endParaRPr lang="en-US" sz="2000" dirty="0">
              <a:latin typeface="Inconsolata"/>
              <a:cs typeface="Inconsolata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2263171" y="2597173"/>
            <a:ext cx="7773087" cy="1146175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She has </a:t>
            </a:r>
            <a:r>
              <a:rPr lang="en-US" dirty="0"/>
              <a:t>a </a:t>
            </a:r>
            <a:r>
              <a:rPr lang="en-US" dirty="0" smtClean="0"/>
              <a:t>point. How are we going to manage </a:t>
            </a:r>
            <a:r>
              <a:rPr lang="en-US" dirty="0"/>
              <a:t>this </a:t>
            </a:r>
            <a:r>
              <a:rPr lang="en-US" dirty="0" smtClean="0"/>
              <a:t>file when I start to use it on more workstations?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1110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Version Control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Wingdings" charset="2"/>
              <a:buChar char="q"/>
            </a:pPr>
            <a:r>
              <a:rPr lang="en-US" sz="2400" dirty="0" smtClean="0"/>
              <a:t>Use </a:t>
            </a:r>
            <a:r>
              <a:rPr lang="en-US" sz="2400" dirty="0">
                <a:latin typeface="Inconsolata"/>
                <a:cs typeface="Inconsolata"/>
              </a:rPr>
              <a:t>"</a:t>
            </a:r>
            <a:r>
              <a:rPr lang="en-US" sz="2400" dirty="0" err="1" smtClean="0">
                <a:latin typeface="Inconsolata"/>
                <a:cs typeface="Inconsolata"/>
              </a:rPr>
              <a:t>git</a:t>
            </a:r>
            <a:r>
              <a:rPr lang="en-US" sz="2400" dirty="0" smtClean="0">
                <a:latin typeface="Inconsolata"/>
                <a:cs typeface="Inconsolata"/>
              </a:rPr>
              <a:t> </a:t>
            </a:r>
            <a:r>
              <a:rPr lang="en-US" sz="2400" dirty="0" err="1" smtClean="0">
                <a:latin typeface="Inconsolata"/>
                <a:cs typeface="Inconsolata"/>
              </a:rPr>
              <a:t>init</a:t>
            </a:r>
            <a:r>
              <a:rPr lang="en-US" sz="2400" dirty="0">
                <a:latin typeface="Inconsolata"/>
                <a:cs typeface="Inconsolata"/>
              </a:rPr>
              <a:t>"</a:t>
            </a:r>
            <a:r>
              <a:rPr lang="en-US" sz="2400" dirty="0" smtClean="0"/>
              <a:t> inside the setup cookbook</a:t>
            </a:r>
          </a:p>
          <a:p>
            <a:pPr marL="342900" indent="-342900">
              <a:buFont typeface="Wingdings" charset="2"/>
              <a:buChar char="q"/>
            </a:pPr>
            <a:r>
              <a:rPr lang="en-US" sz="2400" dirty="0" smtClean="0"/>
              <a:t>Use </a:t>
            </a:r>
            <a:r>
              <a:rPr lang="en-US" sz="2400" dirty="0" smtClean="0">
                <a:latin typeface="Inconsolata"/>
                <a:cs typeface="Inconsolata"/>
              </a:rPr>
              <a:t>"</a:t>
            </a:r>
            <a:r>
              <a:rPr lang="en-US" sz="2400" dirty="0" err="1" smtClean="0">
                <a:latin typeface="Inconsolata"/>
                <a:cs typeface="Inconsolata"/>
              </a:rPr>
              <a:t>git</a:t>
            </a:r>
            <a:r>
              <a:rPr lang="en-US" sz="2400" dirty="0" smtClean="0">
                <a:latin typeface="Inconsolata"/>
                <a:cs typeface="Inconsolata"/>
              </a:rPr>
              <a:t> add ."</a:t>
            </a:r>
            <a:r>
              <a:rPr lang="en-US" sz="2400" dirty="0" smtClean="0"/>
              <a:t> to stage all files to be committed</a:t>
            </a:r>
          </a:p>
          <a:p>
            <a:pPr marL="342900" indent="-342900">
              <a:buFont typeface="Wingdings" charset="2"/>
              <a:buChar char="q"/>
            </a:pPr>
            <a:r>
              <a:rPr lang="en-US" sz="2400" dirty="0" smtClean="0"/>
              <a:t>Use </a:t>
            </a:r>
            <a:r>
              <a:rPr lang="en-US" sz="2400" dirty="0">
                <a:latin typeface="Inconsolata"/>
                <a:cs typeface="Inconsolata"/>
              </a:rPr>
              <a:t>"</a:t>
            </a:r>
            <a:r>
              <a:rPr lang="en-US" sz="2400" dirty="0" err="1" smtClean="0">
                <a:latin typeface="Inconsolata"/>
                <a:cs typeface="Inconsolata"/>
              </a:rPr>
              <a:t>git</a:t>
            </a:r>
            <a:r>
              <a:rPr lang="en-US" sz="2400" dirty="0" smtClean="0">
                <a:latin typeface="Inconsolata"/>
                <a:cs typeface="Inconsolata"/>
              </a:rPr>
              <a:t> </a:t>
            </a:r>
            <a:r>
              <a:rPr lang="en-US" sz="2400" dirty="0">
                <a:latin typeface="Inconsolata"/>
                <a:cs typeface="Inconsolata"/>
              </a:rPr>
              <a:t>commit </a:t>
            </a:r>
            <a:r>
              <a:rPr lang="en-US" sz="2400" dirty="0" smtClean="0">
                <a:latin typeface="Inconsolata"/>
                <a:cs typeface="Inconsolata"/>
              </a:rPr>
              <a:t>-m '...'"</a:t>
            </a:r>
            <a:r>
              <a:rPr lang="en-US" sz="2400" dirty="0" smtClean="0"/>
              <a:t> to </a:t>
            </a:r>
            <a:r>
              <a:rPr lang="en-US" sz="2400" dirty="0"/>
              <a:t>save the staged </a:t>
            </a:r>
            <a:r>
              <a:rPr lang="en-US" sz="2400" dirty="0" smtClean="0"/>
              <a:t>changes</a:t>
            </a:r>
            <a:endParaRPr lang="en-US" sz="2400" dirty="0"/>
          </a:p>
        </p:txBody>
      </p:sp>
      <p:sp>
        <p:nvSpPr>
          <p:cNvPr id="4" name="TextBox 3"/>
          <p:cNvSpPr txBox="1"/>
          <p:nvPr/>
        </p:nvSpPr>
        <p:spPr bwMode="white">
          <a:xfrm>
            <a:off x="420296" y="-657820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342749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342900" indent="-342900"/>
            <a:r>
              <a:rPr lang="en-US" dirty="0" smtClean="0"/>
              <a:t>Move out of the setup cookbook</a:t>
            </a:r>
            <a:endParaRPr lang="en-US" dirty="0">
              <a:latin typeface="Inconsolata"/>
              <a:cs typeface="Inconsolat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cd ~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 bwMode="auto">
          <a:xfrm>
            <a:off x="837767" y="5879414"/>
            <a:ext cx="10813469" cy="429574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434168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Setting up a Web Server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97969" y="2629586"/>
            <a:ext cx="9005437" cy="3559291"/>
          </a:xfrm>
        </p:spPr>
        <p:txBody>
          <a:bodyPr>
            <a:noAutofit/>
          </a:bodyPr>
          <a:lstStyle/>
          <a:p>
            <a:pPr marL="342900" indent="-342900">
              <a:lnSpc>
                <a:spcPct val="120000"/>
              </a:lnSpc>
              <a:buFont typeface="Wingdings" charset="2"/>
              <a:buChar char="q"/>
            </a:pPr>
            <a:r>
              <a:rPr lang="en-US" sz="2400" dirty="0"/>
              <a:t>Use </a:t>
            </a:r>
            <a:r>
              <a:rPr lang="en-US" sz="2400" dirty="0">
                <a:latin typeface="Inconsolata"/>
                <a:cs typeface="Inconsolata"/>
              </a:rPr>
              <a:t>chef generate</a:t>
            </a:r>
            <a:r>
              <a:rPr lang="en-US" sz="2400" dirty="0"/>
              <a:t> to create a cookbook named "apache"</a:t>
            </a:r>
            <a:r>
              <a:rPr lang="en-US" sz="2400" dirty="0" smtClean="0"/>
              <a:t>.</a:t>
            </a:r>
          </a:p>
          <a:p>
            <a:pPr marL="342900" indent="-342900">
              <a:lnSpc>
                <a:spcPct val="120000"/>
              </a:lnSpc>
              <a:buFont typeface="Wingdings" charset="2"/>
              <a:buChar char="q"/>
            </a:pPr>
            <a:r>
              <a:rPr lang="en-US" sz="2400" dirty="0" smtClean="0"/>
              <a:t>Write and apply a recipe named </a:t>
            </a:r>
            <a:r>
              <a:rPr lang="en-US" sz="2400" dirty="0" smtClean="0">
                <a:latin typeface="Inconsolata"/>
                <a:cs typeface="Inconsolata"/>
              </a:rPr>
              <a:t>"</a:t>
            </a:r>
            <a:r>
              <a:rPr lang="en-US" sz="2400" dirty="0" err="1" smtClean="0">
                <a:latin typeface="Inconsolata"/>
                <a:cs typeface="Inconsolata"/>
              </a:rPr>
              <a:t>apache.rb</a:t>
            </a:r>
            <a:r>
              <a:rPr lang="en-US" sz="2400" dirty="0" smtClean="0">
                <a:latin typeface="Inconsolata"/>
                <a:cs typeface="Inconsolata"/>
              </a:rPr>
              <a:t>"</a:t>
            </a:r>
            <a:r>
              <a:rPr lang="en-US" sz="2400" dirty="0" smtClean="0"/>
              <a:t> with the policy:</a:t>
            </a:r>
          </a:p>
          <a:p>
            <a:pPr lvl="1" algn="l">
              <a:lnSpc>
                <a:spcPct val="120000"/>
              </a:lnSpc>
            </a:pPr>
            <a:r>
              <a:rPr lang="en-US" sz="2000" dirty="0">
                <a:solidFill>
                  <a:schemeClr val="tx1">
                    <a:lumMod val="75000"/>
                  </a:schemeClr>
                </a:solidFill>
                <a:latin typeface="Inconsolata"/>
                <a:cs typeface="Inconsolata"/>
              </a:rPr>
              <a:t>The package named </a:t>
            </a:r>
            <a:r>
              <a:rPr lang="en-US" sz="2000" dirty="0" smtClean="0">
                <a:solidFill>
                  <a:schemeClr val="tx1">
                    <a:lumMod val="75000"/>
                  </a:schemeClr>
                </a:solidFill>
                <a:latin typeface="Inconsolata"/>
                <a:cs typeface="Inconsolata"/>
              </a:rPr>
              <a:t>"apache2" </a:t>
            </a:r>
            <a:r>
              <a:rPr lang="en-US" sz="2000" dirty="0">
                <a:solidFill>
                  <a:schemeClr val="tx1">
                    <a:lumMod val="75000"/>
                  </a:schemeClr>
                </a:solidFill>
                <a:latin typeface="Inconsolata"/>
                <a:cs typeface="Inconsolata"/>
              </a:rPr>
              <a:t>is installed.</a:t>
            </a:r>
          </a:p>
          <a:p>
            <a:pPr lvl="1" algn="l">
              <a:lnSpc>
                <a:spcPct val="120000"/>
              </a:lnSpc>
            </a:pPr>
            <a:r>
              <a:rPr lang="en-US" sz="2000" dirty="0">
                <a:solidFill>
                  <a:schemeClr val="tx1">
                    <a:lumMod val="75000"/>
                  </a:schemeClr>
                </a:solidFill>
                <a:latin typeface="Inconsolata"/>
                <a:cs typeface="Inconsolata"/>
              </a:rPr>
              <a:t>The file named "/</a:t>
            </a:r>
            <a:r>
              <a:rPr lang="en-US" sz="2000" dirty="0" err="1">
                <a:solidFill>
                  <a:schemeClr val="tx1">
                    <a:lumMod val="75000"/>
                  </a:schemeClr>
                </a:solidFill>
                <a:latin typeface="Inconsolata"/>
                <a:cs typeface="Inconsolata"/>
              </a:rPr>
              <a:t>var</a:t>
            </a:r>
            <a:r>
              <a:rPr lang="en-US" sz="2000" dirty="0">
                <a:solidFill>
                  <a:schemeClr val="tx1">
                    <a:lumMod val="75000"/>
                  </a:schemeClr>
                </a:solidFill>
                <a:latin typeface="Inconsolata"/>
                <a:cs typeface="Inconsolata"/>
              </a:rPr>
              <a:t>/www/html/</a:t>
            </a:r>
            <a:r>
              <a:rPr lang="en-US" sz="2000" dirty="0" err="1">
                <a:solidFill>
                  <a:schemeClr val="tx1">
                    <a:lumMod val="75000"/>
                  </a:schemeClr>
                </a:solidFill>
                <a:latin typeface="Inconsolata"/>
                <a:cs typeface="Inconsolata"/>
              </a:rPr>
              <a:t>index.html</a:t>
            </a:r>
            <a:r>
              <a:rPr lang="en-US" sz="2000" dirty="0">
                <a:solidFill>
                  <a:schemeClr val="tx1">
                    <a:lumMod val="75000"/>
                  </a:schemeClr>
                </a:solidFill>
                <a:latin typeface="Inconsolata"/>
                <a:cs typeface="Inconsolata"/>
              </a:rPr>
              <a:t>" is created with the </a:t>
            </a:r>
            <a:r>
              <a:rPr lang="en-US" sz="2000" dirty="0" smtClean="0">
                <a:solidFill>
                  <a:schemeClr val="tx1">
                    <a:lumMod val="75000"/>
                  </a:schemeClr>
                </a:solidFill>
                <a:latin typeface="Inconsolata"/>
                <a:cs typeface="Inconsolata"/>
              </a:rPr>
              <a:t>content </a:t>
            </a:r>
            <a:r>
              <a:rPr lang="en-US" sz="2000" dirty="0">
                <a:solidFill>
                  <a:schemeClr val="tx1">
                    <a:lumMod val="75000"/>
                  </a:schemeClr>
                </a:solidFill>
                <a:latin typeface="Inconsolata"/>
                <a:cs typeface="Inconsolata"/>
              </a:rPr>
              <a:t>"&lt;h1&gt;Hello, world!&lt;/h1&gt;"</a:t>
            </a:r>
          </a:p>
          <a:p>
            <a:pPr lvl="1" algn="l">
              <a:lnSpc>
                <a:spcPct val="120000"/>
              </a:lnSpc>
            </a:pPr>
            <a:r>
              <a:rPr lang="en-US" sz="2000" dirty="0">
                <a:solidFill>
                  <a:schemeClr val="tx1">
                    <a:lumMod val="75000"/>
                  </a:schemeClr>
                </a:solidFill>
                <a:latin typeface="Inconsolata"/>
                <a:cs typeface="Inconsolata"/>
              </a:rPr>
              <a:t>The service named </a:t>
            </a:r>
            <a:r>
              <a:rPr lang="en-US" sz="2000" dirty="0">
                <a:solidFill>
                  <a:schemeClr val="tx1">
                    <a:lumMod val="75000"/>
                  </a:schemeClr>
                </a:solidFill>
                <a:latin typeface="Inconsolata"/>
                <a:cs typeface="Inconsolata"/>
              </a:rPr>
              <a:t>"apache2" </a:t>
            </a:r>
            <a:r>
              <a:rPr lang="en-US" sz="2000" dirty="0">
                <a:solidFill>
                  <a:schemeClr val="tx1">
                    <a:lumMod val="75000"/>
                  </a:schemeClr>
                </a:solidFill>
                <a:latin typeface="Inconsolata"/>
                <a:cs typeface="Inconsolata"/>
              </a:rPr>
              <a:t>is </a:t>
            </a:r>
            <a:r>
              <a:rPr lang="en-US" sz="2000" dirty="0" smtClean="0">
                <a:solidFill>
                  <a:schemeClr val="tx1">
                    <a:lumMod val="75000"/>
                  </a:schemeClr>
                </a:solidFill>
                <a:latin typeface="Inconsolata"/>
                <a:cs typeface="Inconsolata"/>
              </a:rPr>
              <a:t>started.</a:t>
            </a:r>
          </a:p>
          <a:p>
            <a:pPr lvl="1" algn="l">
              <a:lnSpc>
                <a:spcPct val="120000"/>
              </a:lnSpc>
            </a:pPr>
            <a:r>
              <a:rPr lang="en-US" sz="2000" dirty="0" smtClean="0">
                <a:solidFill>
                  <a:schemeClr val="tx1">
                    <a:lumMod val="75000"/>
                  </a:schemeClr>
                </a:solidFill>
                <a:latin typeface="Inconsolata"/>
                <a:cs typeface="Inconsolata"/>
              </a:rPr>
              <a:t>The service named </a:t>
            </a:r>
            <a:r>
              <a:rPr lang="en-US" sz="2000" dirty="0">
                <a:solidFill>
                  <a:schemeClr val="tx1">
                    <a:lumMod val="75000"/>
                  </a:schemeClr>
                </a:solidFill>
                <a:latin typeface="Inconsolata"/>
                <a:cs typeface="Inconsolata"/>
              </a:rPr>
              <a:t>"apache2" </a:t>
            </a:r>
            <a:r>
              <a:rPr lang="en-US" sz="2000" dirty="0" smtClean="0">
                <a:solidFill>
                  <a:schemeClr val="tx1">
                    <a:lumMod val="75000"/>
                  </a:schemeClr>
                </a:solidFill>
                <a:latin typeface="Inconsolata"/>
                <a:cs typeface="Inconsolata"/>
              </a:rPr>
              <a:t>is enabled.</a:t>
            </a:r>
          </a:p>
          <a:p>
            <a:pPr lvl="1" algn="l">
              <a:lnSpc>
                <a:spcPct val="120000"/>
              </a:lnSpc>
            </a:pPr>
            <a:endParaRPr lang="en-US" sz="2000" dirty="0">
              <a:solidFill>
                <a:schemeClr val="tx1">
                  <a:lumMod val="75000"/>
                </a:schemeClr>
              </a:solidFill>
            </a:endParaRPr>
          </a:p>
          <a:p>
            <a:pPr marL="342900" indent="-342900">
              <a:lnSpc>
                <a:spcPct val="120000"/>
              </a:lnSpc>
              <a:buFont typeface="Wingdings" charset="2"/>
              <a:buChar char="q"/>
            </a:pPr>
            <a:r>
              <a:rPr lang="en-US" sz="2400" dirty="0" smtClean="0"/>
              <a:t>Place </a:t>
            </a:r>
            <a:r>
              <a:rPr lang="en-US" sz="2400" dirty="0"/>
              <a:t>the apache cookbook under version </a:t>
            </a:r>
            <a:r>
              <a:rPr lang="en-US" sz="2400" dirty="0" smtClean="0"/>
              <a:t>control</a:t>
            </a:r>
            <a:endParaRPr lang="en-US" sz="2000" dirty="0">
              <a:solidFill>
                <a:schemeClr val="tx1">
                  <a:lumMod val="75000"/>
                </a:schemeClr>
              </a:solidFill>
            </a:endParaRPr>
          </a:p>
          <a:p>
            <a:pPr>
              <a:lnSpc>
                <a:spcPct val="120000"/>
              </a:lnSpc>
            </a:pPr>
            <a:endParaRPr lang="en-US" sz="1800" dirty="0"/>
          </a:p>
          <a:p>
            <a:pPr marL="342900" indent="-342900">
              <a:lnSpc>
                <a:spcPct val="120000"/>
              </a:lnSpc>
              <a:buFont typeface="Wingdings" charset="2"/>
              <a:buChar char="q"/>
            </a:pPr>
            <a:endParaRPr lang="en-US" sz="2000" dirty="0" smtClean="0"/>
          </a:p>
          <a:p>
            <a:pPr marL="342900" indent="-342900">
              <a:lnSpc>
                <a:spcPct val="120000"/>
              </a:lnSpc>
              <a:buFont typeface="Wingdings" charset="2"/>
              <a:buChar char="q"/>
            </a:pPr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814565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Lets create a cookbook!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r>
              <a:rPr lang="en-US" dirty="0"/>
              <a:t>Compiling Cookbooks...</a:t>
            </a:r>
          </a:p>
          <a:p>
            <a:r>
              <a:rPr lang="en-US" dirty="0"/>
              <a:t>Recipe: </a:t>
            </a:r>
            <a:r>
              <a:rPr lang="en-US" dirty="0" err="1"/>
              <a:t>code_generator</a:t>
            </a:r>
            <a:r>
              <a:rPr lang="en-US" dirty="0"/>
              <a:t>::cookbook</a:t>
            </a:r>
          </a:p>
          <a:p>
            <a:r>
              <a:rPr lang="en-US" dirty="0"/>
              <a:t>  * directory[/root/apache] action create</a:t>
            </a:r>
          </a:p>
          <a:p>
            <a:r>
              <a:rPr lang="en-US" dirty="0"/>
              <a:t>    - create new directory /root/apache</a:t>
            </a:r>
          </a:p>
          <a:p>
            <a:r>
              <a:rPr lang="en-US" dirty="0"/>
              <a:t>  * template[/root/apache/</a:t>
            </a:r>
            <a:r>
              <a:rPr lang="en-US" dirty="0" err="1"/>
              <a:t>metadata.rb</a:t>
            </a:r>
            <a:r>
              <a:rPr lang="en-US" dirty="0"/>
              <a:t>] action </a:t>
            </a:r>
            <a:r>
              <a:rPr lang="en-US" dirty="0" err="1"/>
              <a:t>create_if_missing</a:t>
            </a:r>
            <a:endParaRPr lang="en-US" dirty="0"/>
          </a:p>
          <a:p>
            <a:r>
              <a:rPr lang="en-US" dirty="0"/>
              <a:t>    - create new file /root/apache/</a:t>
            </a:r>
            <a:r>
              <a:rPr lang="en-US" dirty="0" err="1"/>
              <a:t>metadata.rb</a:t>
            </a:r>
            <a:endParaRPr lang="en-US" dirty="0"/>
          </a:p>
          <a:p>
            <a:r>
              <a:rPr lang="en-US" dirty="0"/>
              <a:t>    - update content in file /root/apache/</a:t>
            </a:r>
            <a:r>
              <a:rPr lang="en-US" dirty="0" err="1"/>
              <a:t>metadata.rb</a:t>
            </a:r>
            <a:r>
              <a:rPr lang="en-US" dirty="0"/>
              <a:t> from none to bd85d3</a:t>
            </a:r>
          </a:p>
          <a:p>
            <a:r>
              <a:rPr lang="en-US" dirty="0"/>
              <a:t>    (diff output suppressed by </a:t>
            </a:r>
            <a:r>
              <a:rPr lang="en-US" dirty="0" err="1"/>
              <a:t>config</a:t>
            </a:r>
            <a:r>
              <a:rPr lang="en-US" dirty="0"/>
              <a:t>)</a:t>
            </a:r>
          </a:p>
          <a:p>
            <a:r>
              <a:rPr lang="en-US" dirty="0"/>
              <a:t>  * template[/root/apache/</a:t>
            </a:r>
            <a:r>
              <a:rPr lang="en-US" dirty="0" err="1"/>
              <a:t>README.md</a:t>
            </a:r>
            <a:r>
              <a:rPr lang="en-US" dirty="0"/>
              <a:t>] action </a:t>
            </a:r>
            <a:r>
              <a:rPr lang="en-US" dirty="0" err="1"/>
              <a:t>create_if_missing</a:t>
            </a:r>
            <a:endParaRPr lang="en-US" dirty="0"/>
          </a:p>
          <a:p>
            <a:r>
              <a:rPr lang="en-US" dirty="0"/>
              <a:t>    - create new file /root/apache/</a:t>
            </a:r>
            <a:r>
              <a:rPr lang="en-US" dirty="0" err="1"/>
              <a:t>README.md</a:t>
            </a:r>
            <a:endParaRPr lang="en-US" dirty="0"/>
          </a:p>
          <a:p>
            <a:r>
              <a:rPr lang="en-US" dirty="0"/>
              <a:t>    - update content in file /root/</a:t>
            </a:r>
            <a:r>
              <a:rPr lang="en-US" dirty="0" smtClean="0"/>
              <a:t>apache/</a:t>
            </a:r>
            <a:r>
              <a:rPr lang="en-US" dirty="0" err="1"/>
              <a:t>README.md</a:t>
            </a:r>
            <a:r>
              <a:rPr lang="en-US" dirty="0"/>
              <a:t> from none to 44d165</a:t>
            </a:r>
          </a:p>
          <a:p>
            <a:r>
              <a:rPr lang="en-US" dirty="0"/>
              <a:t>    (diff output suppressed by </a:t>
            </a:r>
            <a:r>
              <a:rPr lang="en-US" dirty="0" err="1"/>
              <a:t>config</a:t>
            </a:r>
            <a:r>
              <a:rPr lang="en-US" dirty="0"/>
              <a:t>)</a:t>
            </a:r>
          </a:p>
          <a:p>
            <a:r>
              <a:rPr lang="en-US" dirty="0"/>
              <a:t>  * </a:t>
            </a:r>
            <a:r>
              <a:rPr lang="en-US" dirty="0" err="1"/>
              <a:t>cookbook_file</a:t>
            </a:r>
            <a:r>
              <a:rPr lang="en-US" dirty="0"/>
              <a:t>[/root/apache/</a:t>
            </a:r>
            <a:r>
              <a:rPr lang="en-US" dirty="0" err="1"/>
              <a:t>chefignore</a:t>
            </a:r>
            <a:r>
              <a:rPr lang="en-US" dirty="0"/>
              <a:t>] action </a:t>
            </a:r>
            <a:r>
              <a:rPr lang="en-US" dirty="0" smtClean="0"/>
              <a:t>create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$ chef generate cookbook apache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 bwMode="auto">
          <a:xfrm>
            <a:off x="852756" y="2785571"/>
            <a:ext cx="10813469" cy="429574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42584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Apache Recipe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package </a:t>
            </a:r>
            <a:r>
              <a:rPr lang="en-US" dirty="0" smtClean="0"/>
              <a:t>"</a:t>
            </a: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apache2</a:t>
            </a:r>
            <a:r>
              <a:rPr lang="en-US" dirty="0" smtClean="0"/>
              <a:t>"</a:t>
            </a:r>
            <a:endParaRPr lang="en-US" dirty="0"/>
          </a:p>
          <a:p>
            <a:endParaRPr lang="en-US" dirty="0"/>
          </a:p>
          <a:p>
            <a:r>
              <a:rPr lang="en-US" dirty="0" smtClean="0"/>
              <a:t>file "</a:t>
            </a:r>
            <a:r>
              <a:rPr lang="en-US" dirty="0"/>
              <a:t>/</a:t>
            </a:r>
            <a:r>
              <a:rPr lang="en-US" dirty="0" err="1"/>
              <a:t>var</a:t>
            </a:r>
            <a:r>
              <a:rPr lang="en-US" dirty="0"/>
              <a:t>/www/html/</a:t>
            </a:r>
            <a:r>
              <a:rPr lang="en-US" dirty="0" err="1"/>
              <a:t>index.html</a:t>
            </a:r>
            <a:r>
              <a:rPr lang="en-US" dirty="0"/>
              <a:t>" do</a:t>
            </a:r>
          </a:p>
          <a:p>
            <a:r>
              <a:rPr lang="en-US" dirty="0" smtClean="0"/>
              <a:t>  content "&lt;h1&gt;Hello, world!&lt;/h1&gt;"</a:t>
            </a:r>
          </a:p>
          <a:p>
            <a:r>
              <a:rPr lang="en-US" dirty="0" smtClean="0"/>
              <a:t>end</a:t>
            </a:r>
            <a:endParaRPr lang="en-US" dirty="0"/>
          </a:p>
          <a:p>
            <a:endParaRPr lang="en-US" dirty="0"/>
          </a:p>
          <a:p>
            <a:r>
              <a:rPr lang="en-US" dirty="0"/>
              <a:t>service </a:t>
            </a:r>
            <a:r>
              <a:rPr lang="en-US" dirty="0" smtClean="0"/>
              <a:t>"</a:t>
            </a: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apache2</a:t>
            </a:r>
            <a:r>
              <a:rPr lang="en-US" dirty="0" smtClean="0"/>
              <a:t>" </a:t>
            </a:r>
            <a:r>
              <a:rPr lang="en-US" dirty="0"/>
              <a:t>do</a:t>
            </a:r>
          </a:p>
          <a:p>
            <a:r>
              <a:rPr lang="en-US" dirty="0"/>
              <a:t>  action [ :enable, :start ]</a:t>
            </a:r>
          </a:p>
          <a:p>
            <a:r>
              <a:rPr lang="en-US" dirty="0"/>
              <a:t>end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apache/recipes/</a:t>
            </a:r>
            <a:r>
              <a:rPr lang="en-US" dirty="0" err="1" smtClean="0"/>
              <a:t>apache.rb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133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</a:t>
            </a:r>
            <a:r>
              <a:rPr lang="en-US" dirty="0" smtClean="0"/>
              <a:t>pply the apache recipe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Recipe: (chef-apply cookbook)::(chef-apply recipe)</a:t>
            </a:r>
          </a:p>
          <a:p>
            <a:r>
              <a:rPr lang="en-US" dirty="0"/>
              <a:t>  * </a:t>
            </a:r>
            <a:r>
              <a:rPr lang="en-US" dirty="0" err="1"/>
              <a:t>apt_package</a:t>
            </a:r>
            <a:r>
              <a:rPr lang="en-US" dirty="0"/>
              <a:t>[apache2] action install</a:t>
            </a:r>
          </a:p>
          <a:p>
            <a:r>
              <a:rPr lang="en-US" dirty="0"/>
              <a:t>    - install version 2.4.7-1ubuntu4.4 of package apache2</a:t>
            </a:r>
          </a:p>
          <a:p>
            <a:r>
              <a:rPr lang="en-US" dirty="0"/>
              <a:t>  * file[/</a:t>
            </a:r>
            <a:r>
              <a:rPr lang="en-US" dirty="0" err="1"/>
              <a:t>var</a:t>
            </a:r>
            <a:r>
              <a:rPr lang="en-US" dirty="0"/>
              <a:t>/www/html/</a:t>
            </a:r>
            <a:r>
              <a:rPr lang="en-US" dirty="0" err="1"/>
              <a:t>index.html</a:t>
            </a:r>
            <a:r>
              <a:rPr lang="en-US" dirty="0"/>
              <a:t>] action create</a:t>
            </a:r>
          </a:p>
          <a:p>
            <a:r>
              <a:rPr lang="en-US" dirty="0"/>
              <a:t>    - update content in file /</a:t>
            </a:r>
            <a:r>
              <a:rPr lang="en-US" dirty="0" err="1"/>
              <a:t>var</a:t>
            </a:r>
            <a:r>
              <a:rPr lang="en-US" dirty="0"/>
              <a:t>/www/html/</a:t>
            </a:r>
            <a:r>
              <a:rPr lang="en-US" dirty="0" err="1"/>
              <a:t>index.html</a:t>
            </a:r>
            <a:r>
              <a:rPr lang="en-US" dirty="0"/>
              <a:t> from 538f31 to 17d291</a:t>
            </a:r>
          </a:p>
          <a:p>
            <a:r>
              <a:rPr lang="en-US" dirty="0"/>
              <a:t>    --- /</a:t>
            </a:r>
            <a:r>
              <a:rPr lang="en-US" dirty="0" err="1"/>
              <a:t>var</a:t>
            </a:r>
            <a:r>
              <a:rPr lang="en-US" dirty="0"/>
              <a:t>/www/html/</a:t>
            </a:r>
            <a:r>
              <a:rPr lang="en-US" dirty="0" err="1"/>
              <a:t>index.html</a:t>
            </a:r>
            <a:r>
              <a:rPr lang="en-US" dirty="0"/>
              <a:t>	2015-05-05 08:33:24.681723000 +0000</a:t>
            </a:r>
          </a:p>
          <a:p>
            <a:r>
              <a:rPr lang="en-US" dirty="0"/>
              <a:t>    +++ /</a:t>
            </a:r>
            <a:r>
              <a:rPr lang="en-US" dirty="0" err="1"/>
              <a:t>var</a:t>
            </a:r>
            <a:r>
              <a:rPr lang="en-US" dirty="0"/>
              <a:t>/www/html/.index.html20150505-2060-171d524	2015-05-05 08:33:31.989375000 +0000</a:t>
            </a:r>
          </a:p>
          <a:p>
            <a:r>
              <a:rPr lang="en-US" dirty="0"/>
              <a:t>    @@ -1,379 +1,2 @@</a:t>
            </a:r>
          </a:p>
          <a:p>
            <a:r>
              <a:rPr lang="en-US" dirty="0"/>
              <a:t>    -</a:t>
            </a:r>
          </a:p>
          <a:p>
            <a:r>
              <a:rPr lang="en-US" dirty="0"/>
              <a:t>    -&lt;!DOCTYPE html PUBLIC "-//W3C//DTD XHTML 1.0 Transitional//EN" "http://www.w3.org/TR/xhtml1/DTD/xhtml1-transitional.dtd"&gt;</a:t>
            </a:r>
          </a:p>
          <a:p>
            <a:r>
              <a:rPr lang="en-US" dirty="0"/>
              <a:t>    -&lt;html </a:t>
            </a:r>
            <a:r>
              <a:rPr lang="en-US" dirty="0" err="1"/>
              <a:t>xmlns</a:t>
            </a:r>
            <a:r>
              <a:rPr lang="en-US" dirty="0"/>
              <a:t>="http://www.w3.org/1999/</a:t>
            </a:r>
            <a:r>
              <a:rPr lang="en-US" dirty="0" err="1"/>
              <a:t>xhtml</a:t>
            </a:r>
            <a:r>
              <a:rPr lang="en-US" dirty="0"/>
              <a:t>"&gt;</a:t>
            </a:r>
          </a:p>
          <a:p>
            <a:r>
              <a:rPr lang="en-US" dirty="0"/>
              <a:t>    -  &lt;!</a:t>
            </a:r>
            <a:r>
              <a:rPr lang="en-US"/>
              <a:t>-</a:t>
            </a:r>
            <a:r>
              <a:rPr lang="en-US" smtClean="0"/>
              <a:t>-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</a:t>
            </a:r>
            <a:r>
              <a:rPr lang="en-US" dirty="0" err="1" smtClean="0"/>
              <a:t>sudo</a:t>
            </a:r>
            <a:r>
              <a:rPr lang="en-US" dirty="0" smtClean="0"/>
              <a:t> chef-apply apache/recipes/</a:t>
            </a:r>
            <a:r>
              <a:rPr lang="en-US" dirty="0" err="1" smtClean="0"/>
              <a:t>apache.rb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4062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Commit Your Work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$ cd apache</a:t>
            </a:r>
          </a:p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 err="1" smtClean="0"/>
              <a:t>init</a:t>
            </a:r>
            <a:r>
              <a:rPr lang="en-US" dirty="0" smtClean="0"/>
              <a:t> </a:t>
            </a:r>
          </a:p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add .</a:t>
            </a:r>
          </a:p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commit -m "Initial Apache Cookbook"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2124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Discussion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60314" y="2628803"/>
            <a:ext cx="8230599" cy="3410348"/>
          </a:xfrm>
        </p:spPr>
        <p:txBody>
          <a:bodyPr>
            <a:normAutofit/>
          </a:bodyPr>
          <a:lstStyle/>
          <a:p>
            <a:r>
              <a:rPr lang="en-US" dirty="0"/>
              <a:t>What questions can </a:t>
            </a:r>
            <a:r>
              <a:rPr lang="en-US" dirty="0" smtClean="0"/>
              <a:t>we </a:t>
            </a:r>
            <a:r>
              <a:rPr lang="en-US" dirty="0"/>
              <a:t>answer for you? </a:t>
            </a:r>
          </a:p>
          <a:p>
            <a:pPr marL="457200" indent="-457200">
              <a:buFont typeface="Arial"/>
              <a:buChar char="•"/>
            </a:pPr>
            <a:endParaRPr lang="en-US" dirty="0" smtClean="0"/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cookbooks</a:t>
            </a:r>
          </a:p>
          <a:p>
            <a:pPr marL="457200" indent="-457200">
              <a:buFont typeface="Arial"/>
              <a:buChar char="•"/>
            </a:pPr>
            <a:r>
              <a:rPr lang="en-US" smtClean="0"/>
              <a:t>versions</a:t>
            </a:r>
            <a:endParaRPr lang="en-US" dirty="0" smtClean="0"/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version control</a:t>
            </a:r>
          </a:p>
        </p:txBody>
      </p:sp>
    </p:spTree>
    <p:extLst>
      <p:ext uri="{BB962C8B-B14F-4D97-AF65-F5344CB8AC3E}">
        <p14:creationId xmlns:p14="http://schemas.microsoft.com/office/powerpoint/2010/main" val="2432803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Break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6048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What is </a:t>
            </a:r>
            <a:r>
              <a:rPr lang="en-US" dirty="0" smtClean="0">
                <a:latin typeface="Inconsolata"/>
                <a:cs typeface="Inconsolata"/>
              </a:rPr>
              <a:t>chef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An executable program that allows you generate cookbooks and cookbook components.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870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can </a:t>
            </a:r>
            <a:r>
              <a:rPr lang="en-US" dirty="0" smtClean="0">
                <a:latin typeface="Inconsolata"/>
                <a:cs typeface="Inconsolata"/>
              </a:rPr>
              <a:t>chef</a:t>
            </a:r>
            <a:r>
              <a:rPr lang="en-US" dirty="0" smtClean="0"/>
              <a:t> do?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r>
              <a:rPr lang="en-US" dirty="0"/>
              <a:t>Usage:</a:t>
            </a:r>
          </a:p>
          <a:p>
            <a:r>
              <a:rPr lang="en-US" dirty="0"/>
              <a:t>    chef -h/--help</a:t>
            </a:r>
          </a:p>
          <a:p>
            <a:r>
              <a:rPr lang="en-US" dirty="0"/>
              <a:t>    chef -v/--version</a:t>
            </a:r>
          </a:p>
          <a:p>
            <a:r>
              <a:rPr lang="en-US" dirty="0"/>
              <a:t>    chef command [arguments...] [options...]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Available Commands:</a:t>
            </a:r>
          </a:p>
          <a:p>
            <a:r>
              <a:rPr lang="en-US" dirty="0"/>
              <a:t>    exec        Runs the command in context of the embedded ruby</a:t>
            </a:r>
          </a:p>
          <a:p>
            <a:r>
              <a:rPr lang="en-US" dirty="0"/>
              <a:t>    gem         Runs the `gem` command in context of the embedded ruby</a:t>
            </a:r>
          </a:p>
          <a:p>
            <a:r>
              <a:rPr lang="en-US" dirty="0"/>
              <a:t>    generate    Generate a new app, cookbook, or component</a:t>
            </a:r>
          </a:p>
          <a:p>
            <a:r>
              <a:rPr lang="en-US" dirty="0"/>
              <a:t>    shell-</a:t>
            </a:r>
            <a:r>
              <a:rPr lang="en-US" dirty="0" err="1"/>
              <a:t>init</a:t>
            </a:r>
            <a:r>
              <a:rPr lang="en-US" dirty="0"/>
              <a:t>  Initialize your shell to use </a:t>
            </a:r>
            <a:r>
              <a:rPr lang="en-US" dirty="0" err="1"/>
              <a:t>ChefDK</a:t>
            </a:r>
            <a:r>
              <a:rPr lang="en-US" dirty="0"/>
              <a:t> as your primary ruby</a:t>
            </a:r>
          </a:p>
          <a:p>
            <a:r>
              <a:rPr lang="en-US" dirty="0"/>
              <a:t>    install     Install cookbooks from a </a:t>
            </a:r>
            <a:r>
              <a:rPr lang="en-US" dirty="0" err="1"/>
              <a:t>Policyfile</a:t>
            </a:r>
            <a:r>
              <a:rPr lang="en-US" dirty="0"/>
              <a:t> and generate a locked cookbook set</a:t>
            </a:r>
          </a:p>
          <a:p>
            <a:r>
              <a:rPr lang="en-US" dirty="0"/>
              <a:t>    update      Updates a </a:t>
            </a:r>
            <a:r>
              <a:rPr lang="en-US" dirty="0" err="1"/>
              <a:t>Policyfile.lock.json</a:t>
            </a:r>
            <a:r>
              <a:rPr lang="en-US" dirty="0"/>
              <a:t> with latest </a:t>
            </a:r>
            <a:r>
              <a:rPr lang="en-US" dirty="0" err="1"/>
              <a:t>run_list</a:t>
            </a:r>
            <a:r>
              <a:rPr lang="en-US" dirty="0"/>
              <a:t> and </a:t>
            </a:r>
            <a:r>
              <a:rPr lang="en-US" dirty="0" smtClean="0"/>
              <a:t>cookbooks</a:t>
            </a:r>
            <a:endParaRPr lang="en-US" sz="18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$ chef --help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 bwMode="auto">
          <a:xfrm>
            <a:off x="815764" y="4893828"/>
            <a:ext cx="10813469" cy="429574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945964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cs typeface="Inconsolata"/>
              </a:rPr>
              <a:t>Cookbooks</a:t>
            </a:r>
            <a:endParaRPr lang="en-US" dirty="0">
              <a:cs typeface="Inconsolata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2260314" y="2629587"/>
            <a:ext cx="8230599" cy="3165037"/>
          </a:xfrm>
        </p:spPr>
        <p:txBody>
          <a:bodyPr>
            <a:normAutofit/>
          </a:bodyPr>
          <a:lstStyle/>
          <a:p>
            <a:r>
              <a:rPr lang="en-US" sz="2800" dirty="0"/>
              <a:t>A cookbook is the fundamental unit of configuration and policy distribution. Each cookbook defines a scenario, such as everything needed to install and configure MySQL, and then it contains all of the components that are required to support that </a:t>
            </a:r>
            <a:r>
              <a:rPr lang="en-US" sz="2800" dirty="0" smtClean="0"/>
              <a:t>scenario</a:t>
            </a:r>
            <a:r>
              <a:rPr lang="en-US" sz="2800" dirty="0"/>
              <a:t> </a:t>
            </a:r>
            <a:r>
              <a:rPr lang="en-US" sz="2800" dirty="0" smtClean="0"/>
              <a:t>. . .</a:t>
            </a:r>
            <a:endParaRPr lang="en-US" sz="2800" dirty="0"/>
          </a:p>
        </p:txBody>
      </p:sp>
      <p:sp>
        <p:nvSpPr>
          <p:cNvPr id="5" name="Rectangle 4"/>
          <p:cNvSpPr/>
          <p:nvPr/>
        </p:nvSpPr>
        <p:spPr>
          <a:xfrm>
            <a:off x="4265099" y="6363568"/>
            <a:ext cx="36618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cs typeface="Inconsolata"/>
              </a:rPr>
              <a:t>http://</a:t>
            </a:r>
            <a:r>
              <a:rPr lang="en-US" dirty="0" err="1">
                <a:cs typeface="Inconsolata"/>
              </a:rPr>
              <a:t>docs.chef.io</a:t>
            </a:r>
            <a:r>
              <a:rPr lang="en-US" dirty="0" smtClean="0">
                <a:cs typeface="Inconsolata"/>
              </a:rPr>
              <a:t>/</a:t>
            </a:r>
            <a:r>
              <a:rPr lang="en-US" dirty="0" err="1" smtClean="0">
                <a:cs typeface="Inconsolata"/>
              </a:rPr>
              <a:t>cookbooks.html</a:t>
            </a:r>
            <a:endParaRPr lang="en-US" dirty="0">
              <a:cs typeface="Inconsolata"/>
            </a:endParaRPr>
          </a:p>
        </p:txBody>
      </p:sp>
    </p:spTree>
    <p:extLst>
      <p:ext uri="{BB962C8B-B14F-4D97-AF65-F5344CB8AC3E}">
        <p14:creationId xmlns:p14="http://schemas.microsoft.com/office/powerpoint/2010/main" val="173587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can </a:t>
            </a:r>
            <a:r>
              <a:rPr lang="en-US" dirty="0" smtClean="0">
                <a:latin typeface="Inconsolata"/>
                <a:cs typeface="Inconsolata"/>
              </a:rPr>
              <a:t>chef</a:t>
            </a:r>
            <a:r>
              <a:rPr lang="en-US" dirty="0" smtClean="0"/>
              <a:t> </a:t>
            </a:r>
            <a:r>
              <a:rPr lang="en-US" dirty="0" smtClean="0">
                <a:latin typeface="Inconsolata"/>
                <a:cs typeface="Inconsolata"/>
              </a:rPr>
              <a:t>generate </a:t>
            </a:r>
            <a:r>
              <a:rPr lang="en-US" dirty="0" smtClean="0"/>
              <a:t>do?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r>
              <a:rPr lang="en-US" dirty="0"/>
              <a:t>Usage: chef generate GENERATOR [options]</a:t>
            </a:r>
          </a:p>
          <a:p>
            <a:endParaRPr lang="en-US" dirty="0"/>
          </a:p>
          <a:p>
            <a:r>
              <a:rPr lang="en-US" dirty="0"/>
              <a:t>Available generators:</a:t>
            </a:r>
          </a:p>
          <a:p>
            <a:r>
              <a:rPr lang="en-US" dirty="0"/>
              <a:t>  app         Generate an application repo</a:t>
            </a:r>
          </a:p>
          <a:p>
            <a:r>
              <a:rPr lang="en-US" dirty="0"/>
              <a:t>  cookbook    Generate a single cookbook</a:t>
            </a:r>
          </a:p>
          <a:p>
            <a:r>
              <a:rPr lang="en-US" dirty="0"/>
              <a:t>  recipe      Generate a new recipe</a:t>
            </a:r>
          </a:p>
          <a:p>
            <a:r>
              <a:rPr lang="en-US" dirty="0"/>
              <a:t>  attribute   Generate an attributes file</a:t>
            </a:r>
          </a:p>
          <a:p>
            <a:r>
              <a:rPr lang="en-US" dirty="0"/>
              <a:t>  template    Generate a file template</a:t>
            </a:r>
          </a:p>
          <a:p>
            <a:r>
              <a:rPr lang="en-US" dirty="0"/>
              <a:t>  file        Generate a cookbook file</a:t>
            </a:r>
          </a:p>
          <a:p>
            <a:r>
              <a:rPr lang="en-US" dirty="0"/>
              <a:t>  </a:t>
            </a:r>
            <a:r>
              <a:rPr lang="en-US" dirty="0" err="1"/>
              <a:t>lwrp</a:t>
            </a:r>
            <a:r>
              <a:rPr lang="en-US" dirty="0"/>
              <a:t>        Generate a lightweight resource/provider</a:t>
            </a:r>
          </a:p>
          <a:p>
            <a:r>
              <a:rPr lang="en-US" dirty="0"/>
              <a:t>  repo        Generate a Chef policy repository</a:t>
            </a:r>
          </a:p>
          <a:p>
            <a:r>
              <a:rPr lang="en-US" dirty="0"/>
              <a:t>  </a:t>
            </a:r>
            <a:r>
              <a:rPr lang="en-US" dirty="0" err="1"/>
              <a:t>policyfile</a:t>
            </a:r>
            <a:r>
              <a:rPr lang="en-US" dirty="0"/>
              <a:t>  Generate a </a:t>
            </a:r>
            <a:r>
              <a:rPr lang="en-US" dirty="0" err="1"/>
              <a:t>Policyfile</a:t>
            </a:r>
            <a:r>
              <a:rPr lang="en-US" dirty="0"/>
              <a:t> for use with the install/push commands (experimental)</a:t>
            </a:r>
            <a:endParaRPr lang="en-US" sz="18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$ chef generate --help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 bwMode="auto">
          <a:xfrm>
            <a:off x="840425" y="3118454"/>
            <a:ext cx="10813469" cy="429574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961991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can </a:t>
            </a:r>
            <a:r>
              <a:rPr lang="en-US" dirty="0" smtClean="0">
                <a:latin typeface="Inconsolata"/>
                <a:cs typeface="Inconsolata"/>
              </a:rPr>
              <a:t>chef</a:t>
            </a:r>
            <a:r>
              <a:rPr lang="en-US" dirty="0" smtClean="0"/>
              <a:t> </a:t>
            </a:r>
            <a:r>
              <a:rPr lang="en-US" dirty="0" smtClean="0">
                <a:latin typeface="Inconsolata"/>
                <a:cs typeface="Inconsolata"/>
              </a:rPr>
              <a:t>generate cookbook</a:t>
            </a:r>
            <a:r>
              <a:rPr lang="en-US" dirty="0" smtClean="0"/>
              <a:t> do?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r>
              <a:rPr lang="en-US" dirty="0"/>
              <a:t>Usage: chef generate cookbook NAME [options]</a:t>
            </a:r>
          </a:p>
          <a:p>
            <a:r>
              <a:rPr lang="en-US" dirty="0"/>
              <a:t>    -C, --copyright COPYRIGHT        Name of the copyright holder - defaults to 'The Authors'</a:t>
            </a:r>
          </a:p>
          <a:p>
            <a:r>
              <a:rPr lang="en-US" dirty="0"/>
              <a:t>    -m, --email EMAIL                Email address of the author - defaults </a:t>
            </a:r>
            <a:r>
              <a:rPr lang="en-US" dirty="0" smtClean="0"/>
              <a:t>to '</a:t>
            </a:r>
            <a:r>
              <a:rPr lang="en-US" dirty="0" err="1" smtClean="0"/>
              <a:t>you@exa</a:t>
            </a:r>
            <a:r>
              <a:rPr lang="en-US" dirty="0" smtClean="0"/>
              <a:t>...</a:t>
            </a:r>
          </a:p>
          <a:p>
            <a:r>
              <a:rPr lang="en-US" dirty="0" smtClean="0"/>
              <a:t>    -a, --generator-</a:t>
            </a:r>
            <a:r>
              <a:rPr lang="en-US" dirty="0" err="1" smtClean="0"/>
              <a:t>arg</a:t>
            </a:r>
            <a:r>
              <a:rPr lang="en-US" dirty="0" smtClean="0"/>
              <a:t> KEY=VALUE    Use to set arbitrary attribute KEY to VALUE in the...</a:t>
            </a:r>
          </a:p>
          <a:p>
            <a:r>
              <a:rPr lang="en-US" dirty="0" smtClean="0"/>
              <a:t>    -I, --license LICENSE            </a:t>
            </a:r>
            <a:r>
              <a:rPr lang="en-US" dirty="0" err="1" smtClean="0"/>
              <a:t>all_rights</a:t>
            </a:r>
            <a:r>
              <a:rPr lang="en-US" dirty="0" smtClean="0"/>
              <a:t>, apache2, </a:t>
            </a:r>
            <a:r>
              <a:rPr lang="en-US" dirty="0" err="1" smtClean="0"/>
              <a:t>mit</a:t>
            </a:r>
            <a:r>
              <a:rPr lang="en-US" dirty="0" smtClean="0"/>
              <a:t>, gplv2, gplv3 - defaults ...</a:t>
            </a:r>
          </a:p>
          <a:p>
            <a:r>
              <a:rPr lang="en-US" dirty="0" smtClean="0"/>
              <a:t>    -g GENERATOR_COOKBOOK_PATH,      Use GENERATOR_COOKBOOK_PATH for the </a:t>
            </a:r>
            <a:r>
              <a:rPr lang="en-US" dirty="0" err="1" smtClean="0"/>
              <a:t>code_generator</a:t>
            </a:r>
            <a:r>
              <a:rPr lang="en-US" dirty="0" smtClean="0"/>
              <a:t>...</a:t>
            </a:r>
          </a:p>
          <a:p>
            <a:r>
              <a:rPr lang="en-US" dirty="0" smtClean="0"/>
              <a:t>        </a:t>
            </a:r>
            <a:r>
              <a:rPr lang="en-US" dirty="0"/>
              <a:t>--generator-cookbook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$ chef generate cookbook --help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 bwMode="auto">
          <a:xfrm>
            <a:off x="840426" y="1725278"/>
            <a:ext cx="10813469" cy="429574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162275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Lets create a cookbook!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r>
              <a:rPr lang="en-US" dirty="0"/>
              <a:t>Compiling Cookbooks...</a:t>
            </a:r>
          </a:p>
          <a:p>
            <a:r>
              <a:rPr lang="en-US" dirty="0"/>
              <a:t>Recipe: </a:t>
            </a:r>
            <a:r>
              <a:rPr lang="en-US" dirty="0" err="1"/>
              <a:t>code_generator</a:t>
            </a:r>
            <a:r>
              <a:rPr lang="en-US" dirty="0"/>
              <a:t>::cookbook</a:t>
            </a:r>
          </a:p>
          <a:p>
            <a:r>
              <a:rPr lang="en-US" dirty="0"/>
              <a:t>  * directory[/root/setup] action create</a:t>
            </a:r>
          </a:p>
          <a:p>
            <a:r>
              <a:rPr lang="en-US" dirty="0"/>
              <a:t>    - create new directory /root/setup</a:t>
            </a:r>
          </a:p>
          <a:p>
            <a:r>
              <a:rPr lang="en-US" dirty="0"/>
              <a:t>  * template[/root/setup/</a:t>
            </a:r>
            <a:r>
              <a:rPr lang="en-US" dirty="0" err="1"/>
              <a:t>metadata.rb</a:t>
            </a:r>
            <a:r>
              <a:rPr lang="en-US" dirty="0"/>
              <a:t>] action </a:t>
            </a:r>
            <a:r>
              <a:rPr lang="en-US" dirty="0" err="1"/>
              <a:t>create_if_missing</a:t>
            </a:r>
            <a:endParaRPr lang="en-US" dirty="0"/>
          </a:p>
          <a:p>
            <a:r>
              <a:rPr lang="en-US" dirty="0"/>
              <a:t>    - create new file /root/setup/</a:t>
            </a:r>
            <a:r>
              <a:rPr lang="en-US" dirty="0" err="1"/>
              <a:t>metadata.rb</a:t>
            </a:r>
            <a:endParaRPr lang="en-US" dirty="0"/>
          </a:p>
          <a:p>
            <a:r>
              <a:rPr lang="en-US" dirty="0"/>
              <a:t>    - update content in file /root/setup/</a:t>
            </a:r>
            <a:r>
              <a:rPr lang="en-US" dirty="0" err="1"/>
              <a:t>metadata.rb</a:t>
            </a:r>
            <a:r>
              <a:rPr lang="en-US" dirty="0"/>
              <a:t> from none to bd85d3</a:t>
            </a:r>
          </a:p>
          <a:p>
            <a:r>
              <a:rPr lang="en-US" dirty="0"/>
              <a:t>    (diff output suppressed by </a:t>
            </a:r>
            <a:r>
              <a:rPr lang="en-US" dirty="0" err="1"/>
              <a:t>config</a:t>
            </a:r>
            <a:r>
              <a:rPr lang="en-US" dirty="0"/>
              <a:t>)</a:t>
            </a:r>
          </a:p>
          <a:p>
            <a:r>
              <a:rPr lang="en-US" dirty="0"/>
              <a:t>  * template[/root/setup/</a:t>
            </a:r>
            <a:r>
              <a:rPr lang="en-US" dirty="0" err="1"/>
              <a:t>README.md</a:t>
            </a:r>
            <a:r>
              <a:rPr lang="en-US" dirty="0"/>
              <a:t>] action </a:t>
            </a:r>
            <a:r>
              <a:rPr lang="en-US" dirty="0" err="1"/>
              <a:t>create_if_missing</a:t>
            </a:r>
            <a:endParaRPr lang="en-US" dirty="0"/>
          </a:p>
          <a:p>
            <a:r>
              <a:rPr lang="en-US" dirty="0"/>
              <a:t>    - create new file /root/setup/</a:t>
            </a:r>
            <a:r>
              <a:rPr lang="en-US" dirty="0" err="1"/>
              <a:t>README.md</a:t>
            </a:r>
            <a:endParaRPr lang="en-US" dirty="0"/>
          </a:p>
          <a:p>
            <a:r>
              <a:rPr lang="en-US" dirty="0"/>
              <a:t>    - update content in file /root/setup/</a:t>
            </a:r>
            <a:r>
              <a:rPr lang="en-US" dirty="0" err="1"/>
              <a:t>README.md</a:t>
            </a:r>
            <a:r>
              <a:rPr lang="en-US" dirty="0"/>
              <a:t> from none to 44d165</a:t>
            </a:r>
          </a:p>
          <a:p>
            <a:r>
              <a:rPr lang="en-US" dirty="0"/>
              <a:t>    (diff output suppressed by </a:t>
            </a:r>
            <a:r>
              <a:rPr lang="en-US" dirty="0" err="1"/>
              <a:t>config</a:t>
            </a:r>
            <a:r>
              <a:rPr lang="en-US" dirty="0"/>
              <a:t>)</a:t>
            </a:r>
          </a:p>
          <a:p>
            <a:r>
              <a:rPr lang="en-US" dirty="0"/>
              <a:t>  * </a:t>
            </a:r>
            <a:r>
              <a:rPr lang="en-US" dirty="0" err="1"/>
              <a:t>cookbook_file</a:t>
            </a:r>
            <a:r>
              <a:rPr lang="en-US" dirty="0"/>
              <a:t>[/root/setup/</a:t>
            </a:r>
            <a:r>
              <a:rPr lang="en-US" dirty="0" err="1"/>
              <a:t>chefignore</a:t>
            </a:r>
            <a:r>
              <a:rPr lang="en-US" dirty="0"/>
              <a:t>] action </a:t>
            </a:r>
            <a:r>
              <a:rPr lang="en-US" dirty="0" smtClean="0"/>
              <a:t>create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$ chef generate cookbook setup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 bwMode="auto">
          <a:xfrm>
            <a:off x="852756" y="2785571"/>
            <a:ext cx="10813469" cy="429574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863798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ChefDk3.2Template">
  <a:themeElements>
    <a:clrScheme name="Custom 9">
      <a:dk1>
        <a:srgbClr val="3E4346"/>
      </a:dk1>
      <a:lt1>
        <a:srgbClr val="FFFFFF"/>
      </a:lt1>
      <a:dk2>
        <a:srgbClr val="000000"/>
      </a:dk2>
      <a:lt2>
        <a:srgbClr val="FFFFFF"/>
      </a:lt2>
      <a:accent1>
        <a:srgbClr val="F18B21"/>
      </a:accent1>
      <a:accent2>
        <a:srgbClr val="435464"/>
      </a:accent2>
      <a:accent3>
        <a:srgbClr val="7D868C"/>
      </a:accent3>
      <a:accent4>
        <a:srgbClr val="6BB2E2"/>
      </a:accent4>
      <a:accent5>
        <a:srgbClr val="5AB7B2"/>
      </a:accent5>
      <a:accent6>
        <a:srgbClr val="FDB714"/>
      </a:accent6>
      <a:hlink>
        <a:srgbClr val="6BB2E2"/>
      </a:hlink>
      <a:folHlink>
        <a:srgbClr val="FDB714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a:style>
    </a:spDef>
    <a:lnDef>
      <a:spPr>
        <a:ln>
          <a:solidFill>
            <a:schemeClr val="accent4"/>
          </a:solidFill>
        </a:ln>
      </a:spPr>
      <a:bodyPr/>
      <a:lstStyle/>
      <a:style>
        <a:lnRef idx="3">
          <a:schemeClr val="accent1"/>
        </a:lnRef>
        <a:fillRef idx="0">
          <a:schemeClr val="accent1"/>
        </a:fillRef>
        <a:effectRef idx="2">
          <a:schemeClr val="accent1"/>
        </a:effectRef>
        <a:fontRef idx="minor">
          <a:schemeClr val="tx1"/>
        </a:fontRef>
      </a:style>
    </a:lnDef>
    <a:txDef>
      <a:spPr bwMode="white"/>
      <a:bodyPr vert="horz" wrap="square" lIns="91440" tIns="91440" rIns="91440" bIns="91440" rtlCol="0">
        <a:normAutofit/>
      </a:bodyPr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="" xmlns:thm15="http://schemas.microsoft.com/office/thememl/2012/main" name="Chef-TemplateComps_v09-16x9-Light.potx" id="{078CEFDB-FA7A-4E36-9964-13EF367585CB}" vid="{8B87B0F3-7308-43D5-8388-E1B49EA0265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0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1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2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3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4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5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2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3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4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5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6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7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8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9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812F700BE7F874999720E88173FE491" ma:contentTypeVersion="0" ma:contentTypeDescription="Create a new document." ma:contentTypeScope="" ma:versionID="3f79f408e2ca720b7aba6e0e32464d0c">
  <xsd:schema xmlns:xsd="http://www.w3.org/2001/XMLSchema" xmlns:xs="http://www.w3.org/2001/XMLSchema" xmlns:p="http://schemas.microsoft.com/office/2006/metadata/properties" xmlns:ns2="7bb5d761-a2ea-4873-95f7-7a6658fb3ef0" targetNamespace="http://schemas.microsoft.com/office/2006/metadata/properties" ma:root="true" ma:fieldsID="1e062cd38ba31e406bfc4340fbc7f87a" ns2:_="">
    <xsd:import namespace="7bb5d761-a2ea-4873-95f7-7a6658fb3ef0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bb5d761-a2ea-4873-95f7-7a6658fb3ef0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7bb5d761-a2ea-4873-95f7-7a6658fb3ef0">M4CWTKMW727E-592-73</_dlc_DocId>
    <_dlc_DocIdUrl xmlns="7bb5d761-a2ea-4873-95f7-7a6658fb3ef0">
      <Url>https://kms.vci.local/marketing/team/_layouts/DocIdRedir.aspx?ID=M4CWTKMW727E-592-73</Url>
      <Description>M4CWTKMW727E-592-73</Description>
    </_dlc_DocIdUrl>
  </documentManagement>
</p:properties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13EBC30-FE27-4C6A-B723-23FC2188F7DC}">
  <ds:schemaRefs>
    <ds:schemaRef ds:uri="http://schemas.microsoft.com/sharepoint/events"/>
  </ds:schemaRefs>
</ds:datastoreItem>
</file>

<file path=customXml/itemProps2.xml><?xml version="1.0" encoding="utf-8"?>
<ds:datastoreItem xmlns:ds="http://schemas.openxmlformats.org/officeDocument/2006/customXml" ds:itemID="{164479E5-0B02-49AC-B79E-EC1D6164DDD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bb5d761-a2ea-4873-95f7-7a6658fb3ef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921749B-AEB7-461B-845F-603CABD25259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7bb5d761-a2ea-4873-95f7-7a6658fb3ef0"/>
    <ds:schemaRef ds:uri="http://www.w3.org/XML/1998/namespace"/>
    <ds:schemaRef ds:uri="http://purl.org/dc/dcmitype/"/>
  </ds:schemaRefs>
</ds:datastoreItem>
</file>

<file path=customXml/itemProps4.xml><?xml version="1.0" encoding="utf-8"?>
<ds:datastoreItem xmlns:ds="http://schemas.openxmlformats.org/officeDocument/2006/customXml" ds:itemID="{5CDEB364-43EC-4510-9881-539C2A3FCE9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ChefDk3.2Template.potx</Template>
  <TotalTime>11071</TotalTime>
  <Words>2023</Words>
  <Application>Microsoft Macintosh PowerPoint</Application>
  <PresentationFormat>Custom</PresentationFormat>
  <Paragraphs>275</Paragraphs>
  <Slides>38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39" baseType="lpstr">
      <vt:lpstr>ChefDk3.2Template</vt:lpstr>
      <vt:lpstr>Cookbooks</vt:lpstr>
      <vt:lpstr>Great First Day!</vt:lpstr>
      <vt:lpstr>Versioning?</vt:lpstr>
      <vt:lpstr>What is chef?</vt:lpstr>
      <vt:lpstr>What can chef do?</vt:lpstr>
      <vt:lpstr>Cookbooks</vt:lpstr>
      <vt:lpstr>What can chef generate do?</vt:lpstr>
      <vt:lpstr>What can chef generate cookbook do?</vt:lpstr>
      <vt:lpstr>Lets create a cookbook!</vt:lpstr>
      <vt:lpstr>The cookbook has a README</vt:lpstr>
      <vt:lpstr>README.md</vt:lpstr>
      <vt:lpstr>The cookbook has some metadata</vt:lpstr>
      <vt:lpstr>metadata.rb</vt:lpstr>
      <vt:lpstr>Lets take a look at the metadata</vt:lpstr>
      <vt:lpstr>The cookbook has a folder for recipes</vt:lpstr>
      <vt:lpstr>The cookbook has a default recipe</vt:lpstr>
      <vt:lpstr>Copy the recipe into the cookbook</vt:lpstr>
      <vt:lpstr>Version Control</vt:lpstr>
      <vt:lpstr>Install git</vt:lpstr>
      <vt:lpstr>Adding the git package</vt:lpstr>
      <vt:lpstr>Re-apply the setup recipe</vt:lpstr>
      <vt:lpstr>chef-apply</vt:lpstr>
      <vt:lpstr>Version Control</vt:lpstr>
      <vt:lpstr>Move into the cookbook directory</vt:lpstr>
      <vt:lpstr>Initialize it as a git repository</vt:lpstr>
      <vt:lpstr>Use git add to stage files to be committed.</vt:lpstr>
      <vt:lpstr>Staging Area</vt:lpstr>
      <vt:lpstr>Use git status to view the staged files</vt:lpstr>
      <vt:lpstr>Use git commit to save the staged changes</vt:lpstr>
      <vt:lpstr>Version Control</vt:lpstr>
      <vt:lpstr>Move out of the setup cookbook</vt:lpstr>
      <vt:lpstr>Setting up a Web Server</vt:lpstr>
      <vt:lpstr>Lets create a cookbook!</vt:lpstr>
      <vt:lpstr>Apache Recipe</vt:lpstr>
      <vt:lpstr>Apply the apache recipe</vt:lpstr>
      <vt:lpstr>Commit Your Work</vt:lpstr>
      <vt:lpstr>Discussion</vt:lpstr>
      <vt:lpstr>Break</vt:lpstr>
    </vt:vector>
  </TitlesOfParts>
  <Manager>&lt;Content Manager Name Here&gt;</Manager>
  <Company>Silver Fox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of  Presentation</dc:title>
  <dc:subject>Houghton Mifflin Harcourt – 2012 Investor Day</dc:subject>
  <dc:creator>Joshua Jorgensen</dc:creator>
  <dc:description>Template: Louma El-Khoury, Silver Fox Productions Inc.
Formatting:
Event Date: March 12, 2012
Event Location: New York, NY
Audience Type:</dc:description>
  <cp:lastModifiedBy>Franklin Webber</cp:lastModifiedBy>
  <cp:revision>1327</cp:revision>
  <cp:lastPrinted>2015-02-07T23:49:10Z</cp:lastPrinted>
  <dcterms:created xsi:type="dcterms:W3CDTF">2012-09-13T17:36:07Z</dcterms:created>
  <dcterms:modified xsi:type="dcterms:W3CDTF">2015-05-05T08:33:44Z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0x0101000812F700BE7F874999720E88173FE491</vt:lpwstr>
  </property>
  <property fmtid="{D5CDD505-2E9C-101B-9397-08002B2CF9AE}" pid="3" name="_dlc_DocIdItemGuid">
    <vt:lpwstr>bfd9fc01-1599-4dd9-b7eb-4ffa6e7bdb79</vt:lpwstr>
  </property>
</Properties>
</file>